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30" r:id="rId3"/>
    <p:sldId id="298" r:id="rId4"/>
    <p:sldId id="281" r:id="rId5"/>
    <p:sldId id="282" r:id="rId6"/>
    <p:sldId id="283" r:id="rId7"/>
    <p:sldId id="284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277" r:id="rId16"/>
    <p:sldId id="278" r:id="rId17"/>
    <p:sldId id="279" r:id="rId18"/>
    <p:sldId id="280" r:id="rId19"/>
    <p:sldId id="289" r:id="rId20"/>
    <p:sldId id="290" r:id="rId21"/>
    <p:sldId id="291" r:id="rId22"/>
    <p:sldId id="292" r:id="rId23"/>
    <p:sldId id="337" r:id="rId24"/>
    <p:sldId id="339" r:id="rId25"/>
    <p:sldId id="340" r:id="rId26"/>
    <p:sldId id="300" r:id="rId27"/>
    <p:sldId id="301" r:id="rId28"/>
    <p:sldId id="302" r:id="rId29"/>
    <p:sldId id="333" r:id="rId30"/>
    <p:sldId id="334" r:id="rId31"/>
    <p:sldId id="335" r:id="rId32"/>
    <p:sldId id="336" r:id="rId33"/>
    <p:sldId id="303" r:id="rId34"/>
    <p:sldId id="304" r:id="rId35"/>
    <p:sldId id="305" r:id="rId36"/>
    <p:sldId id="306" r:id="rId37"/>
    <p:sldId id="342" r:id="rId38"/>
    <p:sldId id="343" r:id="rId39"/>
    <p:sldId id="344" r:id="rId40"/>
    <p:sldId id="345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285" r:id="rId54"/>
    <p:sldId id="286" r:id="rId55"/>
    <p:sldId id="287" r:id="rId56"/>
    <p:sldId id="326" r:id="rId57"/>
    <p:sldId id="327" r:id="rId58"/>
    <p:sldId id="328" r:id="rId59"/>
    <p:sldId id="329" r:id="rId60"/>
    <p:sldId id="261" r:id="rId61"/>
    <p:sldId id="263" r:id="rId62"/>
    <p:sldId id="264" r:id="rId63"/>
    <p:sldId id="265" r:id="rId64"/>
    <p:sldId id="266" r:id="rId65"/>
    <p:sldId id="267" r:id="rId66"/>
    <p:sldId id="268" r:id="rId67"/>
    <p:sldId id="332" r:id="rId68"/>
    <p:sldId id="331" r:id="rId69"/>
    <p:sldId id="29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ACA"/>
    <a:srgbClr val="F47C28"/>
    <a:srgbClr val="16517E"/>
    <a:srgbClr val="F17938"/>
    <a:srgbClr val="881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5" autoAdjust="0"/>
    <p:restoredTop sz="93545" autoAdjust="0"/>
  </p:normalViewPr>
  <p:slideViewPr>
    <p:cSldViewPr snapToGrid="0" snapToObjects="1">
      <p:cViewPr varScale="1">
        <p:scale>
          <a:sx n="107" d="100"/>
          <a:sy n="107" d="100"/>
        </p:scale>
        <p:origin x="1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vanushkina\Downloads\Report%20Builder%20(2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</a:t>
            </a:r>
            <a:r>
              <a:rPr lang="en-US" baseline="0"/>
              <a:t> Attendace Range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'[Report Builder (2).xls]Sheet1'!$D$10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978652668416448E-2"/>
                  <c:y val="-2.607939632545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36767279090114E-2"/>
                  <c:y val="-3.4576407115777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522309711286092E-3"/>
                  <c:y val="1.0034995625546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227471566054245E-3"/>
                  <c:y val="4.873869932925051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499540682414698E-2"/>
                  <c:y val="-1.007910469524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'[Report Builder (2).xls]Sheet1'!$C$11:$C$16</c:f>
              <c:strCache>
                <c:ptCount val="6"/>
                <c:pt idx="0">
                  <c:v>•Asia/Pacific </c:v>
                </c:pt>
                <c:pt idx="1">
                  <c:v>•Eastern Europe  </c:v>
                </c:pt>
                <c:pt idx="2">
                  <c:v>•North America </c:v>
                </c:pt>
                <c:pt idx="3">
                  <c:v>•Western Europe/Scandinavia  </c:v>
                </c:pt>
                <c:pt idx="4">
                  <c:v>•South America </c:v>
                </c:pt>
                <c:pt idx="5">
                  <c:v>•Other</c:v>
                </c:pt>
              </c:strCache>
            </c:strRef>
          </c:cat>
          <c:val>
            <c:numRef>
              <c:f>'[Report Builder (2).xls]Sheet1'!$D$11:$D$16</c:f>
              <c:numCache>
                <c:formatCode>0%</c:formatCode>
                <c:ptCount val="6"/>
                <c:pt idx="0">
                  <c:v>0.17</c:v>
                </c:pt>
                <c:pt idx="1">
                  <c:v>0.04</c:v>
                </c:pt>
                <c:pt idx="2">
                  <c:v>0.46</c:v>
                </c:pt>
                <c:pt idx="3">
                  <c:v>0.28000000000000003</c:v>
                </c:pt>
                <c:pt idx="4">
                  <c:v>0.01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4F398-44D1-4F92-9D6A-2E1B0338B76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95114D-2AED-412C-8513-8B399E17609B}">
      <dgm:prSet/>
      <dgm:spPr/>
      <dgm:t>
        <a:bodyPr/>
        <a:lstStyle/>
        <a:p>
          <a:pPr rtl="0"/>
          <a:r>
            <a:rPr lang="en-US" b="0" i="0" dirty="0" smtClean="0"/>
            <a:t>14 Chartered Projects, 9 working in Agile Methodologies</a:t>
          </a:r>
          <a:endParaRPr lang="en-US" b="0" i="0" baseline="0" dirty="0"/>
        </a:p>
      </dgm:t>
    </dgm:pt>
    <dgm:pt modelId="{DABEF8B1-A9C7-42EC-95EB-D84D6FBFF8AE}" type="parTrans" cxnId="{7F375D2F-7E25-48CB-B223-9F28DFBFE68A}">
      <dgm:prSet/>
      <dgm:spPr/>
      <dgm:t>
        <a:bodyPr/>
        <a:lstStyle/>
        <a:p>
          <a:endParaRPr lang="en-US"/>
        </a:p>
      </dgm:t>
    </dgm:pt>
    <dgm:pt modelId="{A50338BB-22C7-4D30-9439-1983ED7A0F26}" type="sibTrans" cxnId="{7F375D2F-7E25-48CB-B223-9F28DFBFE68A}">
      <dgm:prSet/>
      <dgm:spPr/>
      <dgm:t>
        <a:bodyPr/>
        <a:lstStyle/>
        <a:p>
          <a:endParaRPr lang="en-US"/>
        </a:p>
      </dgm:t>
    </dgm:pt>
    <dgm:pt modelId="{8F547BFB-2F35-4321-B609-EC1AF337092E}">
      <dgm:prSet/>
      <dgm:spPr/>
      <dgm:t>
        <a:bodyPr/>
        <a:lstStyle/>
        <a:p>
          <a:pPr rtl="0"/>
          <a:r>
            <a:rPr lang="en-US" b="0" i="0" baseline="0" dirty="0" smtClean="0"/>
            <a:t>134 </a:t>
          </a:r>
          <a:r>
            <a:rPr lang="en-US" b="0" i="0" dirty="0" smtClean="0"/>
            <a:t>Sessions</a:t>
          </a:r>
        </a:p>
      </dgm:t>
    </dgm:pt>
    <dgm:pt modelId="{0B711932-67D7-4991-BCF7-90B529D7258D}" type="parTrans" cxnId="{EFA491C1-ADF2-4DD1-908E-B99CC93D7B5E}">
      <dgm:prSet/>
      <dgm:spPr/>
      <dgm:t>
        <a:bodyPr/>
        <a:lstStyle/>
        <a:p>
          <a:endParaRPr lang="en-US"/>
        </a:p>
      </dgm:t>
    </dgm:pt>
    <dgm:pt modelId="{9F4CAE75-C3F0-48E9-9254-AABAD3202D62}" type="sibTrans" cxnId="{EFA491C1-ADF2-4DD1-908E-B99CC93D7B5E}">
      <dgm:prSet/>
      <dgm:spPr/>
      <dgm:t>
        <a:bodyPr/>
        <a:lstStyle/>
        <a:p>
          <a:endParaRPr lang="en-US"/>
        </a:p>
      </dgm:t>
    </dgm:pt>
    <dgm:pt modelId="{E39149AD-9E35-4ABC-80B2-4C13B68EA42D}">
      <dgm:prSet/>
      <dgm:spPr/>
      <dgm:t>
        <a:bodyPr/>
        <a:lstStyle/>
        <a:p>
          <a:pPr rtl="0"/>
          <a:r>
            <a:rPr lang="en-US" dirty="0" smtClean="0"/>
            <a:t>133 Registered Delegates, &gt;30% Operators </a:t>
          </a:r>
          <a:endParaRPr lang="en-US" dirty="0"/>
        </a:p>
      </dgm:t>
    </dgm:pt>
    <dgm:pt modelId="{71E8A873-B33F-4FDF-BC6D-9DC988DCD512}" type="parTrans" cxnId="{07615CBF-4B2E-4CFC-BC29-7A84D4731A96}">
      <dgm:prSet/>
      <dgm:spPr/>
      <dgm:t>
        <a:bodyPr/>
        <a:lstStyle/>
        <a:p>
          <a:endParaRPr lang="en-US"/>
        </a:p>
      </dgm:t>
    </dgm:pt>
    <dgm:pt modelId="{2C8CB9C3-178C-42C2-89B4-AE936E3781A6}" type="sibTrans" cxnId="{07615CBF-4B2E-4CFC-BC29-7A84D4731A96}">
      <dgm:prSet/>
      <dgm:spPr/>
      <dgm:t>
        <a:bodyPr/>
        <a:lstStyle/>
        <a:p>
          <a:endParaRPr lang="en-US"/>
        </a:p>
      </dgm:t>
    </dgm:pt>
    <dgm:pt modelId="{589A57AE-C72B-43ED-998B-0CD8808A737D}">
      <dgm:prSet/>
      <dgm:spPr/>
      <dgm:t>
        <a:bodyPr/>
        <a:lstStyle/>
        <a:p>
          <a:pPr rtl="0"/>
          <a:r>
            <a:rPr lang="en-US" dirty="0" smtClean="0"/>
            <a:t>5 Catalyst Projects Kickoff</a:t>
          </a:r>
          <a:endParaRPr lang="en-US" dirty="0"/>
        </a:p>
      </dgm:t>
    </dgm:pt>
    <dgm:pt modelId="{608717B2-85E4-404B-BD77-3DB3BA24B490}" type="parTrans" cxnId="{ED8AA5A1-76D8-4E31-ABEA-FC8C1E431FCD}">
      <dgm:prSet/>
      <dgm:spPr/>
      <dgm:t>
        <a:bodyPr/>
        <a:lstStyle/>
        <a:p>
          <a:endParaRPr lang="en-GB"/>
        </a:p>
      </dgm:t>
    </dgm:pt>
    <dgm:pt modelId="{F4E6BA52-3804-472F-98A1-6AC0567CDFCF}" type="sibTrans" cxnId="{ED8AA5A1-76D8-4E31-ABEA-FC8C1E431FCD}">
      <dgm:prSet/>
      <dgm:spPr/>
      <dgm:t>
        <a:bodyPr/>
        <a:lstStyle/>
        <a:p>
          <a:endParaRPr lang="en-GB"/>
        </a:p>
      </dgm:t>
    </dgm:pt>
    <dgm:pt modelId="{CF3E8CF9-4365-4D35-8682-9E58EDD488FF}">
      <dgm:prSet/>
      <dgm:spPr/>
      <dgm:t>
        <a:bodyPr/>
        <a:lstStyle/>
        <a:p>
          <a:pPr rtl="0"/>
          <a:r>
            <a:rPr lang="en-US" dirty="0" smtClean="0"/>
            <a:t>9 Catalysts Presented to SAS</a:t>
          </a:r>
          <a:endParaRPr lang="en-US" dirty="0"/>
        </a:p>
      </dgm:t>
    </dgm:pt>
    <dgm:pt modelId="{49BF5614-66B2-4D2F-A4C1-10E373784B05}" type="parTrans" cxnId="{77DC0DB3-775F-444C-AB27-401D4B341516}">
      <dgm:prSet/>
      <dgm:spPr/>
      <dgm:t>
        <a:bodyPr/>
        <a:lstStyle/>
        <a:p>
          <a:endParaRPr lang="en-GB"/>
        </a:p>
      </dgm:t>
    </dgm:pt>
    <dgm:pt modelId="{04DBC4CA-78C0-4995-9D45-1B77FF2B1543}" type="sibTrans" cxnId="{77DC0DB3-775F-444C-AB27-401D4B341516}">
      <dgm:prSet/>
      <dgm:spPr/>
      <dgm:t>
        <a:bodyPr/>
        <a:lstStyle/>
        <a:p>
          <a:endParaRPr lang="en-GB"/>
        </a:p>
      </dgm:t>
    </dgm:pt>
    <dgm:pt modelId="{CB96FD6F-7302-4005-9A26-2EEA3CE67CCD}">
      <dgm:prSet/>
      <dgm:spPr/>
      <dgm:t>
        <a:bodyPr/>
        <a:lstStyle/>
        <a:p>
          <a:pPr rtl="0"/>
          <a:r>
            <a:rPr lang="en-US" smtClean="0"/>
            <a:t>Geographic Splits</a:t>
          </a:r>
          <a:endParaRPr lang="en-US" dirty="0"/>
        </a:p>
      </dgm:t>
    </dgm:pt>
    <dgm:pt modelId="{4B72E015-B6D8-437A-94D3-7868EEF99099}" type="parTrans" cxnId="{57F1A6FD-1B8B-457D-8AA5-FF882C10AF5B}">
      <dgm:prSet/>
      <dgm:spPr/>
      <dgm:t>
        <a:bodyPr/>
        <a:lstStyle/>
        <a:p>
          <a:endParaRPr lang="en-GB"/>
        </a:p>
      </dgm:t>
    </dgm:pt>
    <dgm:pt modelId="{93FECDEB-26EE-4934-A077-6AD308820622}" type="sibTrans" cxnId="{57F1A6FD-1B8B-457D-8AA5-FF882C10AF5B}">
      <dgm:prSet/>
      <dgm:spPr/>
      <dgm:t>
        <a:bodyPr/>
        <a:lstStyle/>
        <a:p>
          <a:endParaRPr lang="en-GB"/>
        </a:p>
      </dgm:t>
    </dgm:pt>
    <dgm:pt modelId="{58F1C82D-3498-41A2-9283-4AE2145F1755}">
      <dgm:prSet/>
      <dgm:spPr/>
      <dgm:t>
        <a:bodyPr/>
        <a:lstStyle/>
        <a:p>
          <a:r>
            <a:rPr lang="en-US" b="0" i="0" u="none" dirty="0" smtClean="0"/>
            <a:t>Asia/Pacific</a:t>
          </a:r>
          <a:r>
            <a:rPr lang="en-US" dirty="0" smtClean="0"/>
            <a:t> 			</a:t>
          </a:r>
          <a:r>
            <a:rPr lang="en-US" b="0" i="0" u="none" dirty="0" smtClean="0"/>
            <a:t>17%</a:t>
          </a:r>
          <a:endParaRPr lang="en-US" dirty="0"/>
        </a:p>
      </dgm:t>
    </dgm:pt>
    <dgm:pt modelId="{4FCFEC5A-8E56-4725-95A3-C28BF2987B25}" type="parTrans" cxnId="{90BC3942-715C-442D-9578-8E4397C1307D}">
      <dgm:prSet/>
      <dgm:spPr/>
      <dgm:t>
        <a:bodyPr/>
        <a:lstStyle/>
        <a:p>
          <a:endParaRPr lang="en-GB"/>
        </a:p>
      </dgm:t>
    </dgm:pt>
    <dgm:pt modelId="{00BE524E-6AB2-4E5B-8489-CE9C05A00B3B}" type="sibTrans" cxnId="{90BC3942-715C-442D-9578-8E4397C1307D}">
      <dgm:prSet/>
      <dgm:spPr/>
      <dgm:t>
        <a:bodyPr/>
        <a:lstStyle/>
        <a:p>
          <a:endParaRPr lang="en-GB"/>
        </a:p>
      </dgm:t>
    </dgm:pt>
    <dgm:pt modelId="{D24DDE7C-7584-4357-AAD8-9E2F45A18E48}">
      <dgm:prSet/>
      <dgm:spPr/>
      <dgm:t>
        <a:bodyPr/>
        <a:lstStyle/>
        <a:p>
          <a:r>
            <a:rPr lang="en-US" b="0" i="0" u="none" dirty="0" smtClean="0"/>
            <a:t>Eastern Europe </a:t>
          </a:r>
          <a:r>
            <a:rPr lang="en-US" dirty="0" smtClean="0"/>
            <a:t> 		  4</a:t>
          </a:r>
          <a:r>
            <a:rPr lang="en-US" b="0" i="0" u="none" dirty="0" smtClean="0"/>
            <a:t>%</a:t>
          </a:r>
          <a:endParaRPr lang="en-US" dirty="0"/>
        </a:p>
      </dgm:t>
    </dgm:pt>
    <dgm:pt modelId="{3E899F69-539D-45CE-A872-AB00B763F32F}" type="parTrans" cxnId="{C9678B59-D257-4D45-8033-02EA63430059}">
      <dgm:prSet/>
      <dgm:spPr/>
      <dgm:t>
        <a:bodyPr/>
        <a:lstStyle/>
        <a:p>
          <a:endParaRPr lang="en-GB"/>
        </a:p>
      </dgm:t>
    </dgm:pt>
    <dgm:pt modelId="{8095F761-32ED-4F94-A7CB-50F8044E8810}" type="sibTrans" cxnId="{C9678B59-D257-4D45-8033-02EA63430059}">
      <dgm:prSet/>
      <dgm:spPr/>
      <dgm:t>
        <a:bodyPr/>
        <a:lstStyle/>
        <a:p>
          <a:endParaRPr lang="en-GB"/>
        </a:p>
      </dgm:t>
    </dgm:pt>
    <dgm:pt modelId="{B6BD8FCE-5AF3-40CA-8BD5-8329E75F569A}">
      <dgm:prSet/>
      <dgm:spPr/>
      <dgm:t>
        <a:bodyPr/>
        <a:lstStyle/>
        <a:p>
          <a:r>
            <a:rPr lang="en-US" b="0" i="0" u="none" dirty="0" smtClean="0"/>
            <a:t>North America 		 46%</a:t>
          </a:r>
          <a:endParaRPr lang="en-US" dirty="0"/>
        </a:p>
      </dgm:t>
    </dgm:pt>
    <dgm:pt modelId="{51A6BF58-6FD0-4DF2-8F86-438237E8EFF0}" type="parTrans" cxnId="{4554FB19-91D2-4A05-910D-81D04414FBEA}">
      <dgm:prSet/>
      <dgm:spPr/>
      <dgm:t>
        <a:bodyPr/>
        <a:lstStyle/>
        <a:p>
          <a:endParaRPr lang="en-GB"/>
        </a:p>
      </dgm:t>
    </dgm:pt>
    <dgm:pt modelId="{258FE6FC-9089-4A5B-AEE7-30318B54C1AC}" type="sibTrans" cxnId="{4554FB19-91D2-4A05-910D-81D04414FBEA}">
      <dgm:prSet/>
      <dgm:spPr/>
      <dgm:t>
        <a:bodyPr/>
        <a:lstStyle/>
        <a:p>
          <a:endParaRPr lang="en-GB"/>
        </a:p>
      </dgm:t>
    </dgm:pt>
    <dgm:pt modelId="{C5F23812-E3F7-4369-A089-F73A05D9D2B1}">
      <dgm:prSet/>
      <dgm:spPr/>
      <dgm:t>
        <a:bodyPr/>
        <a:lstStyle/>
        <a:p>
          <a:r>
            <a:rPr lang="en-US" b="0" i="0" u="none" dirty="0" smtClean="0"/>
            <a:t>Western Europe/Scandinavia  28%</a:t>
          </a:r>
          <a:endParaRPr lang="en-US" dirty="0"/>
        </a:p>
      </dgm:t>
    </dgm:pt>
    <dgm:pt modelId="{0F411D2C-59F0-4C60-BB62-6EA336DAF27B}" type="parTrans" cxnId="{FBAA8623-FBB8-4245-9937-5BDDD409563D}">
      <dgm:prSet/>
      <dgm:spPr/>
      <dgm:t>
        <a:bodyPr/>
        <a:lstStyle/>
        <a:p>
          <a:endParaRPr lang="en-GB"/>
        </a:p>
      </dgm:t>
    </dgm:pt>
    <dgm:pt modelId="{D588A6F0-E95B-4FAC-8C21-79A34D53DBB1}" type="sibTrans" cxnId="{FBAA8623-FBB8-4245-9937-5BDDD409563D}">
      <dgm:prSet/>
      <dgm:spPr/>
      <dgm:t>
        <a:bodyPr/>
        <a:lstStyle/>
        <a:p>
          <a:endParaRPr lang="en-GB"/>
        </a:p>
      </dgm:t>
    </dgm:pt>
    <dgm:pt modelId="{E4221C02-EB03-4F37-AC9D-208BEE588E98}">
      <dgm:prSet/>
      <dgm:spPr/>
      <dgm:t>
        <a:bodyPr/>
        <a:lstStyle/>
        <a:p>
          <a:r>
            <a:rPr lang="en-US" b="0" i="0" u="none" dirty="0" smtClean="0"/>
            <a:t>South America 		  1%</a:t>
          </a:r>
          <a:r>
            <a:rPr lang="en-US" dirty="0" smtClean="0"/>
            <a:t> </a:t>
          </a:r>
          <a:endParaRPr lang="en-US" b="0" i="0" u="none" dirty="0"/>
        </a:p>
      </dgm:t>
    </dgm:pt>
    <dgm:pt modelId="{3960110A-0D71-4E99-B54D-0F3D5EA770B3}" type="parTrans" cxnId="{515190EC-147B-4651-8C1E-2CBED27390CB}">
      <dgm:prSet/>
      <dgm:spPr/>
      <dgm:t>
        <a:bodyPr/>
        <a:lstStyle/>
        <a:p>
          <a:endParaRPr lang="en-GB"/>
        </a:p>
      </dgm:t>
    </dgm:pt>
    <dgm:pt modelId="{0C009DAB-35A4-41BC-BC3E-F4F55C4F7892}" type="sibTrans" cxnId="{515190EC-147B-4651-8C1E-2CBED27390CB}">
      <dgm:prSet/>
      <dgm:spPr/>
      <dgm:t>
        <a:bodyPr/>
        <a:lstStyle/>
        <a:p>
          <a:endParaRPr lang="en-GB"/>
        </a:p>
      </dgm:t>
    </dgm:pt>
    <dgm:pt modelId="{AFAB3F4C-00BB-400C-B723-ADCA8C9B765E}">
      <dgm:prSet/>
      <dgm:spPr/>
      <dgm:t>
        <a:bodyPr/>
        <a:lstStyle/>
        <a:p>
          <a:r>
            <a:rPr lang="en-US" b="0" i="0" u="none" dirty="0" smtClean="0"/>
            <a:t>Other				  4%</a:t>
          </a:r>
          <a:endParaRPr lang="en-US" b="0" i="0" u="none" dirty="0"/>
        </a:p>
      </dgm:t>
    </dgm:pt>
    <dgm:pt modelId="{C15D9344-BB93-4B5D-92CD-9765DDE9126C}" type="parTrans" cxnId="{5FE5DC2E-97E1-4D30-85BF-462A821FA0D7}">
      <dgm:prSet/>
      <dgm:spPr/>
      <dgm:t>
        <a:bodyPr/>
        <a:lstStyle/>
        <a:p>
          <a:endParaRPr lang="en-GB"/>
        </a:p>
      </dgm:t>
    </dgm:pt>
    <dgm:pt modelId="{57D4C521-9093-467D-BB7E-413A1F61E328}" type="sibTrans" cxnId="{5FE5DC2E-97E1-4D30-85BF-462A821FA0D7}">
      <dgm:prSet/>
      <dgm:spPr/>
      <dgm:t>
        <a:bodyPr/>
        <a:lstStyle/>
        <a:p>
          <a:endParaRPr lang="en-GB"/>
        </a:p>
      </dgm:t>
    </dgm:pt>
    <dgm:pt modelId="{3ECA120A-EF59-485E-A436-5880D6D694A0}" type="pres">
      <dgm:prSet presAssocID="{A394F398-44D1-4F92-9D6A-2E1B0338B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9E6F7-6690-4A9A-90D3-28E1F2D98088}" type="pres">
      <dgm:prSet presAssocID="{D695114D-2AED-412C-8513-8B399E17609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CAC9-F034-4B95-B0C6-9F0B9C58D725}" type="pres">
      <dgm:prSet presAssocID="{A50338BB-22C7-4D30-9439-1983ED7A0F26}" presName="spacer" presStyleCnt="0"/>
      <dgm:spPr/>
      <dgm:t>
        <a:bodyPr/>
        <a:lstStyle/>
        <a:p>
          <a:endParaRPr lang="en-GB"/>
        </a:p>
      </dgm:t>
    </dgm:pt>
    <dgm:pt modelId="{DBD07E98-988E-474A-83FD-98A914C0E5FD}" type="pres">
      <dgm:prSet presAssocID="{8F547BFB-2F35-4321-B609-EC1AF33709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3CDCB-D6AD-4C51-9148-989FFB5984F7}" type="pres">
      <dgm:prSet presAssocID="{9F4CAE75-C3F0-48E9-9254-AABAD3202D62}" presName="spacer" presStyleCnt="0"/>
      <dgm:spPr/>
      <dgm:t>
        <a:bodyPr/>
        <a:lstStyle/>
        <a:p>
          <a:endParaRPr lang="en-GB"/>
        </a:p>
      </dgm:t>
    </dgm:pt>
    <dgm:pt modelId="{B698CF40-A0F5-4C89-AAA3-6723A047F34B}" type="pres">
      <dgm:prSet presAssocID="{E39149AD-9E35-4ABC-80B2-4C13B68EA42D}" presName="parentText" presStyleLbl="node1" presStyleIdx="2" presStyleCnt="6" custLinFactNeighborY="-118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F4E61-C76E-4919-9F03-CF66FC3D233E}" type="pres">
      <dgm:prSet presAssocID="{2C8CB9C3-178C-42C2-89B4-AE936E3781A6}" presName="spacer" presStyleCnt="0"/>
      <dgm:spPr/>
      <dgm:t>
        <a:bodyPr/>
        <a:lstStyle/>
        <a:p>
          <a:endParaRPr lang="en-GB"/>
        </a:p>
      </dgm:t>
    </dgm:pt>
    <dgm:pt modelId="{7EA5A509-BF22-43F3-9BF8-655160540D3A}" type="pres">
      <dgm:prSet presAssocID="{589A57AE-C72B-43ED-998B-0CD8808A737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03B0B6-3439-4F50-ABA2-658663CF40C7}" type="pres">
      <dgm:prSet presAssocID="{F4E6BA52-3804-472F-98A1-6AC0567CDFCF}" presName="spacer" presStyleCnt="0"/>
      <dgm:spPr/>
      <dgm:t>
        <a:bodyPr/>
        <a:lstStyle/>
        <a:p>
          <a:endParaRPr lang="en-GB"/>
        </a:p>
      </dgm:t>
    </dgm:pt>
    <dgm:pt modelId="{CA0A71D3-52DD-4E14-9BCA-D3B1CFBA44CE}" type="pres">
      <dgm:prSet presAssocID="{CF3E8CF9-4365-4D35-8682-9E58EDD488F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C5DD4C-FF70-4964-AF2C-8D74914E42C0}" type="pres">
      <dgm:prSet presAssocID="{04DBC4CA-78C0-4995-9D45-1B77FF2B1543}" presName="spacer" presStyleCnt="0"/>
      <dgm:spPr/>
      <dgm:t>
        <a:bodyPr/>
        <a:lstStyle/>
        <a:p>
          <a:endParaRPr lang="en-GB"/>
        </a:p>
      </dgm:t>
    </dgm:pt>
    <dgm:pt modelId="{AF586DD0-C522-4E27-9823-02C22441978F}" type="pres">
      <dgm:prSet presAssocID="{CB96FD6F-7302-4005-9A26-2EEA3CE67CCD}" presName="parentText" presStyleLbl="node1" presStyleIdx="5" presStyleCnt="6" custScaleX="100000" custLinFactNeighborX="346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8D841-E414-4839-8CD7-448A24BBE2B9}" type="pres">
      <dgm:prSet presAssocID="{CB96FD6F-7302-4005-9A26-2EEA3CE67C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A2FD56-6AA9-4928-951C-9AED3821FAA1}" type="presOf" srcId="{C5F23812-E3F7-4369-A089-F73A05D9D2B1}" destId="{4C48D841-E414-4839-8CD7-448A24BBE2B9}" srcOrd="0" destOrd="3" presId="urn:microsoft.com/office/officeart/2005/8/layout/vList2"/>
    <dgm:cxn modelId="{11455C5A-3258-48CD-9D91-5DC0F93AEEC1}" type="presOf" srcId="{E4221C02-EB03-4F37-AC9D-208BEE588E98}" destId="{4C48D841-E414-4839-8CD7-448A24BBE2B9}" srcOrd="0" destOrd="4" presId="urn:microsoft.com/office/officeart/2005/8/layout/vList2"/>
    <dgm:cxn modelId="{572F328C-5989-46E7-8F68-76A62C5A3A9B}" type="presOf" srcId="{D24DDE7C-7584-4357-AAD8-9E2F45A18E48}" destId="{4C48D841-E414-4839-8CD7-448A24BBE2B9}" srcOrd="0" destOrd="1" presId="urn:microsoft.com/office/officeart/2005/8/layout/vList2"/>
    <dgm:cxn modelId="{7C8E5757-3020-4AF0-AE35-CC49289AEADF}" type="presOf" srcId="{58F1C82D-3498-41A2-9283-4AE2145F1755}" destId="{4C48D841-E414-4839-8CD7-448A24BBE2B9}" srcOrd="0" destOrd="0" presId="urn:microsoft.com/office/officeart/2005/8/layout/vList2"/>
    <dgm:cxn modelId="{BC5334CF-52CB-4117-80D2-B6D27154C866}" type="presOf" srcId="{E39149AD-9E35-4ABC-80B2-4C13B68EA42D}" destId="{B698CF40-A0F5-4C89-AAA3-6723A047F34B}" srcOrd="0" destOrd="0" presId="urn:microsoft.com/office/officeart/2005/8/layout/vList2"/>
    <dgm:cxn modelId="{1DCD4196-5F29-4396-A8D1-99C78B960992}" type="presOf" srcId="{AFAB3F4C-00BB-400C-B723-ADCA8C9B765E}" destId="{4C48D841-E414-4839-8CD7-448A24BBE2B9}" srcOrd="0" destOrd="5" presId="urn:microsoft.com/office/officeart/2005/8/layout/vList2"/>
    <dgm:cxn modelId="{515190EC-147B-4651-8C1E-2CBED27390CB}" srcId="{CB96FD6F-7302-4005-9A26-2EEA3CE67CCD}" destId="{E4221C02-EB03-4F37-AC9D-208BEE588E98}" srcOrd="4" destOrd="0" parTransId="{3960110A-0D71-4E99-B54D-0F3D5EA770B3}" sibTransId="{0C009DAB-35A4-41BC-BC3E-F4F55C4F7892}"/>
    <dgm:cxn modelId="{7F375D2F-7E25-48CB-B223-9F28DFBFE68A}" srcId="{A394F398-44D1-4F92-9D6A-2E1B0338B769}" destId="{D695114D-2AED-412C-8513-8B399E17609B}" srcOrd="0" destOrd="0" parTransId="{DABEF8B1-A9C7-42EC-95EB-D84D6FBFF8AE}" sibTransId="{A50338BB-22C7-4D30-9439-1983ED7A0F26}"/>
    <dgm:cxn modelId="{F0E08187-F68D-42D6-81FC-F274DEBBE87A}" type="presOf" srcId="{CB96FD6F-7302-4005-9A26-2EEA3CE67CCD}" destId="{AF586DD0-C522-4E27-9823-02C22441978F}" srcOrd="0" destOrd="0" presId="urn:microsoft.com/office/officeart/2005/8/layout/vList2"/>
    <dgm:cxn modelId="{57F1A6FD-1B8B-457D-8AA5-FF882C10AF5B}" srcId="{A394F398-44D1-4F92-9D6A-2E1B0338B769}" destId="{CB96FD6F-7302-4005-9A26-2EEA3CE67CCD}" srcOrd="5" destOrd="0" parTransId="{4B72E015-B6D8-437A-94D3-7868EEF99099}" sibTransId="{93FECDEB-26EE-4934-A077-6AD308820622}"/>
    <dgm:cxn modelId="{5FE5DC2E-97E1-4D30-85BF-462A821FA0D7}" srcId="{CB96FD6F-7302-4005-9A26-2EEA3CE67CCD}" destId="{AFAB3F4C-00BB-400C-B723-ADCA8C9B765E}" srcOrd="5" destOrd="0" parTransId="{C15D9344-BB93-4B5D-92CD-9765DDE9126C}" sibTransId="{57D4C521-9093-467D-BB7E-413A1F61E328}"/>
    <dgm:cxn modelId="{F738066E-B70B-43EF-9705-349306A418C5}" type="presOf" srcId="{D695114D-2AED-412C-8513-8B399E17609B}" destId="{ADB9E6F7-6690-4A9A-90D3-28E1F2D98088}" srcOrd="0" destOrd="0" presId="urn:microsoft.com/office/officeart/2005/8/layout/vList2"/>
    <dgm:cxn modelId="{EFA491C1-ADF2-4DD1-908E-B99CC93D7B5E}" srcId="{A394F398-44D1-4F92-9D6A-2E1B0338B769}" destId="{8F547BFB-2F35-4321-B609-EC1AF337092E}" srcOrd="1" destOrd="0" parTransId="{0B711932-67D7-4991-BCF7-90B529D7258D}" sibTransId="{9F4CAE75-C3F0-48E9-9254-AABAD3202D62}"/>
    <dgm:cxn modelId="{90BC3942-715C-442D-9578-8E4397C1307D}" srcId="{CB96FD6F-7302-4005-9A26-2EEA3CE67CCD}" destId="{58F1C82D-3498-41A2-9283-4AE2145F1755}" srcOrd="0" destOrd="0" parTransId="{4FCFEC5A-8E56-4725-95A3-C28BF2987B25}" sibTransId="{00BE524E-6AB2-4E5B-8489-CE9C05A00B3B}"/>
    <dgm:cxn modelId="{597C7024-08BD-4D26-A369-9AECD138C1EB}" type="presOf" srcId="{A394F398-44D1-4F92-9D6A-2E1B0338B769}" destId="{3ECA120A-EF59-485E-A436-5880D6D694A0}" srcOrd="0" destOrd="0" presId="urn:microsoft.com/office/officeart/2005/8/layout/vList2"/>
    <dgm:cxn modelId="{12C44CB9-2B3C-4D54-8B7A-6405DB2CACF4}" type="presOf" srcId="{B6BD8FCE-5AF3-40CA-8BD5-8329E75F569A}" destId="{4C48D841-E414-4839-8CD7-448A24BBE2B9}" srcOrd="0" destOrd="2" presId="urn:microsoft.com/office/officeart/2005/8/layout/vList2"/>
    <dgm:cxn modelId="{D2C0EFAD-912F-43EA-9C79-BDFE8D066371}" type="presOf" srcId="{8F547BFB-2F35-4321-B609-EC1AF337092E}" destId="{DBD07E98-988E-474A-83FD-98A914C0E5FD}" srcOrd="0" destOrd="0" presId="urn:microsoft.com/office/officeart/2005/8/layout/vList2"/>
    <dgm:cxn modelId="{FBAA8623-FBB8-4245-9937-5BDDD409563D}" srcId="{CB96FD6F-7302-4005-9A26-2EEA3CE67CCD}" destId="{C5F23812-E3F7-4369-A089-F73A05D9D2B1}" srcOrd="3" destOrd="0" parTransId="{0F411D2C-59F0-4C60-BB62-6EA336DAF27B}" sibTransId="{D588A6F0-E95B-4FAC-8C21-79A34D53DBB1}"/>
    <dgm:cxn modelId="{C9678B59-D257-4D45-8033-02EA63430059}" srcId="{CB96FD6F-7302-4005-9A26-2EEA3CE67CCD}" destId="{D24DDE7C-7584-4357-AAD8-9E2F45A18E48}" srcOrd="1" destOrd="0" parTransId="{3E899F69-539D-45CE-A872-AB00B763F32F}" sibTransId="{8095F761-32ED-4F94-A7CB-50F8044E8810}"/>
    <dgm:cxn modelId="{ED8AA5A1-76D8-4E31-ABEA-FC8C1E431FCD}" srcId="{A394F398-44D1-4F92-9D6A-2E1B0338B769}" destId="{589A57AE-C72B-43ED-998B-0CD8808A737D}" srcOrd="3" destOrd="0" parTransId="{608717B2-85E4-404B-BD77-3DB3BA24B490}" sibTransId="{F4E6BA52-3804-472F-98A1-6AC0567CDFCF}"/>
    <dgm:cxn modelId="{07615CBF-4B2E-4CFC-BC29-7A84D4731A96}" srcId="{A394F398-44D1-4F92-9D6A-2E1B0338B769}" destId="{E39149AD-9E35-4ABC-80B2-4C13B68EA42D}" srcOrd="2" destOrd="0" parTransId="{71E8A873-B33F-4FDF-BC6D-9DC988DCD512}" sibTransId="{2C8CB9C3-178C-42C2-89B4-AE936E3781A6}"/>
    <dgm:cxn modelId="{4554FB19-91D2-4A05-910D-81D04414FBEA}" srcId="{CB96FD6F-7302-4005-9A26-2EEA3CE67CCD}" destId="{B6BD8FCE-5AF3-40CA-8BD5-8329E75F569A}" srcOrd="2" destOrd="0" parTransId="{51A6BF58-6FD0-4DF2-8F86-438237E8EFF0}" sibTransId="{258FE6FC-9089-4A5B-AEE7-30318B54C1AC}"/>
    <dgm:cxn modelId="{77DC0DB3-775F-444C-AB27-401D4B341516}" srcId="{A394F398-44D1-4F92-9D6A-2E1B0338B769}" destId="{CF3E8CF9-4365-4D35-8682-9E58EDD488FF}" srcOrd="4" destOrd="0" parTransId="{49BF5614-66B2-4D2F-A4C1-10E373784B05}" sibTransId="{04DBC4CA-78C0-4995-9D45-1B77FF2B1543}"/>
    <dgm:cxn modelId="{AE06B405-E68D-486A-AF5B-195CE6C465D9}" type="presOf" srcId="{589A57AE-C72B-43ED-998B-0CD8808A737D}" destId="{7EA5A509-BF22-43F3-9BF8-655160540D3A}" srcOrd="0" destOrd="0" presId="urn:microsoft.com/office/officeart/2005/8/layout/vList2"/>
    <dgm:cxn modelId="{B4781205-36C1-4E80-8F64-CCF79C174B1F}" type="presOf" srcId="{CF3E8CF9-4365-4D35-8682-9E58EDD488FF}" destId="{CA0A71D3-52DD-4E14-9BCA-D3B1CFBA44CE}" srcOrd="0" destOrd="0" presId="urn:microsoft.com/office/officeart/2005/8/layout/vList2"/>
    <dgm:cxn modelId="{6648D297-5D83-414F-B824-503FB49DA709}" type="presParOf" srcId="{3ECA120A-EF59-485E-A436-5880D6D694A0}" destId="{ADB9E6F7-6690-4A9A-90D3-28E1F2D98088}" srcOrd="0" destOrd="0" presId="urn:microsoft.com/office/officeart/2005/8/layout/vList2"/>
    <dgm:cxn modelId="{4A85C898-592A-4811-83AF-A81DE50BFEE5}" type="presParOf" srcId="{3ECA120A-EF59-485E-A436-5880D6D694A0}" destId="{D926CAC9-F034-4B95-B0C6-9F0B9C58D725}" srcOrd="1" destOrd="0" presId="urn:microsoft.com/office/officeart/2005/8/layout/vList2"/>
    <dgm:cxn modelId="{1D3B7062-D21F-434D-9030-8011F1707497}" type="presParOf" srcId="{3ECA120A-EF59-485E-A436-5880D6D694A0}" destId="{DBD07E98-988E-474A-83FD-98A914C0E5FD}" srcOrd="2" destOrd="0" presId="urn:microsoft.com/office/officeart/2005/8/layout/vList2"/>
    <dgm:cxn modelId="{DF8C629F-6484-4454-8B7E-7A5099C20C22}" type="presParOf" srcId="{3ECA120A-EF59-485E-A436-5880D6D694A0}" destId="{DAC3CDCB-D6AD-4C51-9148-989FFB5984F7}" srcOrd="3" destOrd="0" presId="urn:microsoft.com/office/officeart/2005/8/layout/vList2"/>
    <dgm:cxn modelId="{DDA09E71-EB78-4BF8-8711-6807CA6835ED}" type="presParOf" srcId="{3ECA120A-EF59-485E-A436-5880D6D694A0}" destId="{B698CF40-A0F5-4C89-AAA3-6723A047F34B}" srcOrd="4" destOrd="0" presId="urn:microsoft.com/office/officeart/2005/8/layout/vList2"/>
    <dgm:cxn modelId="{A3D0E7F6-840B-44E8-ABA6-11EFDDEB73C8}" type="presParOf" srcId="{3ECA120A-EF59-485E-A436-5880D6D694A0}" destId="{4A2F4E61-C76E-4919-9F03-CF66FC3D233E}" srcOrd="5" destOrd="0" presId="urn:microsoft.com/office/officeart/2005/8/layout/vList2"/>
    <dgm:cxn modelId="{49942638-CB18-47CD-A758-6927FDE48E2E}" type="presParOf" srcId="{3ECA120A-EF59-485E-A436-5880D6D694A0}" destId="{7EA5A509-BF22-43F3-9BF8-655160540D3A}" srcOrd="6" destOrd="0" presId="urn:microsoft.com/office/officeart/2005/8/layout/vList2"/>
    <dgm:cxn modelId="{FE290F55-AC5D-482F-B7AB-6FC97133C0E6}" type="presParOf" srcId="{3ECA120A-EF59-485E-A436-5880D6D694A0}" destId="{1B03B0B6-3439-4F50-ABA2-658663CF40C7}" srcOrd="7" destOrd="0" presId="urn:microsoft.com/office/officeart/2005/8/layout/vList2"/>
    <dgm:cxn modelId="{A36AF205-9CE4-4077-8C71-AF8E0C623332}" type="presParOf" srcId="{3ECA120A-EF59-485E-A436-5880D6D694A0}" destId="{CA0A71D3-52DD-4E14-9BCA-D3B1CFBA44CE}" srcOrd="8" destOrd="0" presId="urn:microsoft.com/office/officeart/2005/8/layout/vList2"/>
    <dgm:cxn modelId="{44882D38-0878-4EDD-8E3C-B65406DB5BA7}" type="presParOf" srcId="{3ECA120A-EF59-485E-A436-5880D6D694A0}" destId="{30C5DD4C-FF70-4964-AF2C-8D74914E42C0}" srcOrd="9" destOrd="0" presId="urn:microsoft.com/office/officeart/2005/8/layout/vList2"/>
    <dgm:cxn modelId="{EC9B6BB2-54B6-47CE-8E46-E03C0D19C215}" type="presParOf" srcId="{3ECA120A-EF59-485E-A436-5880D6D694A0}" destId="{AF586DD0-C522-4E27-9823-02C22441978F}" srcOrd="10" destOrd="0" presId="urn:microsoft.com/office/officeart/2005/8/layout/vList2"/>
    <dgm:cxn modelId="{F8AFA251-3875-442B-9359-4C7EF2B3A854}" type="presParOf" srcId="{3ECA120A-EF59-485E-A436-5880D6D694A0}" destId="{4C48D841-E414-4839-8CD7-448A24BBE2B9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76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Layout with Subtitle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8129" y="835251"/>
            <a:ext cx="7806872" cy="402553"/>
          </a:xfrm>
        </p:spPr>
        <p:txBody>
          <a:bodyPr tIns="0" bIns="0" anchor="ctr">
            <a:noAutofit/>
          </a:bodyPr>
          <a:lstStyle>
            <a:lvl1pPr algn="r">
              <a:buNone/>
              <a:defRPr sz="2000" b="1" i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48413" y="94895"/>
            <a:ext cx="5893888" cy="74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95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o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3490" y="3228089"/>
            <a:ext cx="4481927" cy="1305062"/>
          </a:xfrm>
          <a:effectLst/>
        </p:spPr>
        <p:txBody>
          <a:bodyPr anchor="ctr" anchorCtr="0">
            <a:noAutofit/>
          </a:bodyPr>
          <a:lstStyle>
            <a:lvl1pPr algn="l">
              <a:defRPr sz="4400" b="0" i="0">
                <a:effectLst/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249" y="5748960"/>
            <a:ext cx="4739137" cy="801772"/>
          </a:xfr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accent2"/>
              </a:buClr>
              <a:buFont typeface="Arial" pitchFamily="34" charset="0"/>
              <a:buNone/>
              <a:defRPr lang="en-US" sz="24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95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00A67-01CB-0743-BA3F-C679D384F1A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C4C31-02FC-1E46-B580-DB9F1343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500A67-01CB-0743-BA3F-C679D384F1A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BC4C31-02FC-1E46-B580-DB9F1343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0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83029" y="835251"/>
            <a:ext cx="7997372" cy="402553"/>
          </a:xfrm>
        </p:spPr>
        <p:txBody>
          <a:bodyPr tIns="0" bIns="0" anchor="ctr">
            <a:noAutofit/>
          </a:bodyPr>
          <a:lstStyle>
            <a:lvl1pPr algn="r">
              <a:buNone/>
              <a:defRPr sz="2000" b="1" i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313" y="94895"/>
            <a:ext cx="6084388" cy="74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89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81813" y="-22301"/>
            <a:ext cx="5931988" cy="972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72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 with Subtitle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56129" y="835251"/>
            <a:ext cx="7806872" cy="402553"/>
          </a:xfrm>
        </p:spPr>
        <p:txBody>
          <a:bodyPr tIns="0" bIns="0" anchor="ctr">
            <a:noAutofit/>
          </a:bodyPr>
          <a:lstStyle>
            <a:lvl1pPr algn="r">
              <a:buNone/>
              <a:defRPr sz="2000" b="1" i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56413" y="94895"/>
            <a:ext cx="5893888" cy="74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96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Layout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81813" y="-22301"/>
            <a:ext cx="5931988" cy="972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55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Layout with Subtitle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56129" y="835251"/>
            <a:ext cx="7806872" cy="402553"/>
          </a:xfrm>
        </p:spPr>
        <p:txBody>
          <a:bodyPr tIns="0" bIns="0" anchor="ctr">
            <a:noAutofit/>
          </a:bodyPr>
          <a:lstStyle>
            <a:lvl1pPr algn="r">
              <a:buNone/>
              <a:defRPr sz="2000" b="1" i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56413" y="94895"/>
            <a:ext cx="5893888" cy="74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33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Layout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81813" y="-22301"/>
            <a:ext cx="5931988" cy="972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DigitalTreePiecesHorizontalSingle2.g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78" b="22550"/>
          <a:stretch/>
        </p:blipFill>
        <p:spPr>
          <a:xfrm>
            <a:off x="0" y="5965570"/>
            <a:ext cx="1705084" cy="8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Layout with Subtitle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56129" y="835251"/>
            <a:ext cx="7806872" cy="402553"/>
          </a:xfrm>
        </p:spPr>
        <p:txBody>
          <a:bodyPr tIns="0" bIns="0" anchor="ctr">
            <a:noAutofit/>
          </a:bodyPr>
          <a:lstStyle>
            <a:lvl1pPr algn="r">
              <a:buNone/>
              <a:defRPr sz="2000" b="1" i="1">
                <a:solidFill>
                  <a:schemeClr val="accent2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56413" y="94895"/>
            <a:ext cx="5893888" cy="74346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igitalTreePiecesHorizontalSingle2.g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78" b="22550"/>
          <a:stretch/>
        </p:blipFill>
        <p:spPr>
          <a:xfrm>
            <a:off x="0" y="5965570"/>
            <a:ext cx="1705084" cy="8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2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Layout, No Or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23013" y="-22301"/>
            <a:ext cx="5931988" cy="972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5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028" y="1469204"/>
            <a:ext cx="8638541" cy="464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3313" y="-22301"/>
            <a:ext cx="5995488" cy="972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40218" y="6459435"/>
            <a:ext cx="50449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kern="1200" dirty="0" smtClean="0">
              <a:solidFill>
                <a:schemeClr val="tx1"/>
              </a:solidFill>
              <a:latin typeface="Univers LT Std 55"/>
              <a:ea typeface="+mn-ea"/>
              <a:cs typeface="+mn-cs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dirty="0" smtClean="0">
                <a:solidFill>
                  <a:schemeClr val="tx1"/>
                </a:solidFill>
                <a:latin typeface="Univers LT Std 55"/>
                <a:ea typeface="+mn-ea"/>
                <a:cs typeface="+mn-cs"/>
              </a:rPr>
              <a:t>© 2014 TM Forum   |   </a:t>
            </a:r>
            <a:fld id="{BCE395A0-52DA-44FA-938D-312C31F3009D}" type="slidenum">
              <a:rPr lang="en-US" sz="700" smtClean="0">
                <a:latin typeface="Univers LT Std 55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700" dirty="0" smtClean="0">
                <a:latin typeface="Univers LT Std 55"/>
              </a:rPr>
              <a:t/>
            </a:r>
            <a:br>
              <a:rPr lang="en-US" sz="700" dirty="0" smtClean="0">
                <a:latin typeface="Univers LT Std 55"/>
              </a:rPr>
            </a:br>
            <a:endParaRPr lang="en-US" sz="700" dirty="0">
              <a:latin typeface="Univers LT Std 55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69314" y="6716339"/>
            <a:ext cx="3757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lang="en-US" sz="400" dirty="0" smtClean="0">
                <a:latin typeface="Univers LT Std 55"/>
              </a:rPr>
              <a:t>V2013.5</a:t>
            </a:r>
          </a:p>
          <a:p>
            <a:pPr marL="0" indent="0">
              <a:buClr>
                <a:schemeClr val="accent2"/>
              </a:buClr>
              <a:buSzPct val="125000"/>
              <a:buFont typeface="Wingdings" pitchFamily="2" charset="2"/>
              <a:buNone/>
            </a:pPr>
            <a:endParaRPr lang="en-GB" sz="400" dirty="0" err="1" smtClean="0">
              <a:solidFill>
                <a:schemeClr val="tx2"/>
              </a:solidFill>
              <a:latin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19490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lang="en-US" sz="2800" b="1" kern="1200" dirty="0">
          <a:solidFill>
            <a:schemeClr val="tx2"/>
          </a:solidFill>
          <a:latin typeface="Arial Rounded MT Bold"/>
          <a:ea typeface="+mj-ea"/>
          <a:cs typeface="Arial Rounded MT Bold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Clr>
          <a:schemeClr val="accent2"/>
        </a:buClr>
        <a:buSzPct val="115000"/>
        <a:buFont typeface="Wingdings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1pPr>
      <a:lvl2pPr marL="511175" indent="-228600" algn="l" defTabSz="457200" rtl="0" eaLnBrk="1" latinLnBrk="0" hangingPunct="1">
        <a:spcBef>
          <a:spcPts val="1200"/>
        </a:spcBef>
        <a:buClr>
          <a:schemeClr val="accent2"/>
        </a:buClr>
        <a:buSzPct val="65000"/>
        <a:buFont typeface="Wingdings" pitchFamily="2" charset="2"/>
        <a:buChar char="q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739775" indent="-163513" algn="l" defTabSz="4572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3pPr>
      <a:lvl4pPr marL="1033463" indent="-228600" algn="l" defTabSz="457200" rtl="0" eaLnBrk="1" latinLnBrk="0" hangingPunct="1">
        <a:spcBef>
          <a:spcPts val="1200"/>
        </a:spcBef>
        <a:buClr>
          <a:schemeClr val="accent2"/>
        </a:buClr>
        <a:buFont typeface="Courier New" pitchFamily="49" charset="0"/>
        <a:buChar char="o"/>
        <a:defRPr sz="1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1371600" indent="-282575" algn="l" defTabSz="4572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Ø"/>
        <a:defRPr sz="16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.tmforum.org/sf/docman/do/listDocuments/projects.collaboration_program_centre/docman.root.team_action_week.taw_morristown_2014.wrap_up_presentations" TargetMode="External"/><Relationship Id="rId2" Type="http://schemas.openxmlformats.org/officeDocument/2006/relationships/hyperlink" Target="http://www.tmforum.org/Community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.tmforum.org/sf/docman/do/listDocuments/projects.collaboration_program_centre/docman.root.team_action_week.taw_morristown_2014.wrap_up_presentations" TargetMode="External"/><Relationship Id="rId2" Type="http://schemas.openxmlformats.org/officeDocument/2006/relationships/hyperlink" Target="http://www.tmforum.org/Community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Joann O’Brien</a:t>
            </a:r>
            <a:endParaRPr lang="en-US" dirty="0"/>
          </a:p>
          <a:p>
            <a:r>
              <a:rPr lang="en-US" dirty="0"/>
              <a:t>July </a:t>
            </a:r>
            <a:r>
              <a:rPr lang="en-US" dirty="0" smtClean="0"/>
              <a:t>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77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582863" y="149225"/>
            <a:ext cx="5930900" cy="971550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Top 3 Fx 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975" y="1420813"/>
          <a:ext cx="8078788" cy="524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48"/>
                <a:gridCol w="5621837"/>
                <a:gridCol w="1228103"/>
              </a:tblGrid>
              <a:tr h="120163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9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2 function de-composition of functions in two AF domains.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Rel. 14.5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Mapping of Functions to BPF within a specified Context</a:t>
                      </a:r>
                      <a:r>
                        <a:rPr lang="en-US" sz="1800" baseline="0" dirty="0" smtClean="0"/>
                        <a:t> to exemplify possible usage of functions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Rel. 14.5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8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Participants, Participants, Participants, 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73" name="TextBox 3"/>
          <p:cNvSpPr txBox="1">
            <a:spLocks noChangeArrowheads="1"/>
          </p:cNvSpPr>
          <p:nvPr/>
        </p:nvSpPr>
        <p:spPr bwMode="auto">
          <a:xfrm rot="3623767">
            <a:off x="4762" y="6003926"/>
            <a:ext cx="2625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2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q"/>
              <a:defRPr sz="20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1943145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3675" y="3227388"/>
            <a:ext cx="4481513" cy="1306512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Business</a:t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Process Framework</a:t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/>
            </a:r>
            <a:b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Ericsson, Orange, Huawei, </a:t>
            </a:r>
            <a:b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Infonova, Amdocs,  </a:t>
            </a:r>
            <a:endParaRPr altLang="en-US" smtClean="0">
              <a:latin typeface="Arial Rounded MT Bold" panose="020F07040305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5748338"/>
            <a:ext cx="4740275" cy="8016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Avi</a:t>
            </a:r>
            <a:r>
              <a:rPr smtClean="0"/>
              <a:t> </a:t>
            </a:r>
            <a:r>
              <a:rPr err="1" smtClean="0"/>
              <a:t>Talmor</a:t>
            </a:r>
            <a:endParaRPr/>
          </a:p>
          <a:p>
            <a:pPr fontAlgn="auto">
              <a:spcAft>
                <a:spcPts val="0"/>
              </a:spcAft>
              <a:defRPr/>
            </a:pPr>
            <a:r>
              <a:rPr/>
              <a:t>July </a:t>
            </a:r>
            <a:r>
              <a:rPr smtClean="0"/>
              <a:t>24, 2014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64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Quote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9913" y="1933575"/>
            <a:ext cx="80946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Life is like a box of chocolates..</a:t>
            </a:r>
          </a:p>
          <a:p>
            <a:pPr eaLnBrk="1" hangingPunct="1"/>
            <a:r>
              <a:rPr lang="en-US" altLang="en-US" sz="4400"/>
              <a:t/>
            </a:r>
            <a:br>
              <a:rPr lang="en-US" altLang="en-US" sz="4400"/>
            </a:br>
            <a:r>
              <a:rPr lang="en-US" altLang="en-US" sz="2400"/>
              <a:t>Forrest Gump</a:t>
            </a:r>
          </a:p>
        </p:txBody>
      </p:sp>
    </p:spTree>
    <p:extLst>
      <p:ext uri="{BB962C8B-B14F-4D97-AF65-F5344CB8AC3E}">
        <p14:creationId xmlns:p14="http://schemas.microsoft.com/office/powerpoint/2010/main" val="2488836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Application  Framework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6849" y="849280"/>
          <a:ext cx="7959776" cy="479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Evolve BPF for Digital ecosystem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Contribution and maintenance support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Enhance Engaged Party Decomposition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Explore suggested structural changes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Set goals for upcoming release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Progressed</a:t>
                      </a:r>
                      <a:r>
                        <a:rPr lang="en-US" sz="2400" baseline="0" dirty="0" smtClean="0"/>
                        <a:t> de-composition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Identified needed additions and amendments in the structural change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 rot="3736680">
            <a:off x="429419" y="1496219"/>
            <a:ext cx="2370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Project </a:t>
            </a:r>
          </a:p>
          <a:p>
            <a:pPr eaLnBrk="1" hangingPunct="1"/>
            <a:r>
              <a:rPr lang="en-US" altLang="en-US" sz="2400"/>
              <a:t>Objectives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 rot="3623767">
            <a:off x="84931" y="3405982"/>
            <a:ext cx="2625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Action Week Objectives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 rot="2962320">
            <a:off x="177801" y="4643437"/>
            <a:ext cx="27305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22478278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2582863" y="149225"/>
            <a:ext cx="5930900" cy="971550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Top 3 Fx 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975" y="1420813"/>
          <a:ext cx="8078788" cy="524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48"/>
                <a:gridCol w="5621837"/>
                <a:gridCol w="1228103"/>
              </a:tblGrid>
              <a:tr h="120163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9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Full</a:t>
                      </a:r>
                      <a:r>
                        <a:rPr lang="en-US" sz="1800" baseline="0" dirty="0" smtClean="0"/>
                        <a:t> de-composition of the Engaged Party domain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Rel. 14.5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Introduction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baseline="0" smtClean="0"/>
                        <a:t>structural changes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Rel. 14.5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8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Participants, Participants, Participants, 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7" name="TextBox 3"/>
          <p:cNvSpPr txBox="1">
            <a:spLocks noChangeArrowheads="1"/>
          </p:cNvSpPr>
          <p:nvPr/>
        </p:nvSpPr>
        <p:spPr bwMode="auto">
          <a:xfrm rot="3623767">
            <a:off x="4762" y="6003926"/>
            <a:ext cx="2625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1419866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Program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Participating Companies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Fratini</a:t>
            </a:r>
            <a:endParaRPr lang="en-US" dirty="0"/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3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933731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4400" dirty="0" smtClean="0"/>
              <a:t>“We should have the same approach for service problems and resource alarms.”</a:t>
            </a:r>
          </a:p>
          <a:p>
            <a:pPr algn="r"/>
            <a:r>
              <a:rPr lang="en-US" sz="3600" dirty="0" smtClean="0"/>
              <a:t>Yuval Stein</a:t>
            </a:r>
          </a:p>
        </p:txBody>
      </p:sp>
    </p:spTree>
    <p:extLst>
      <p:ext uri="{BB962C8B-B14F-4D97-AF65-F5344CB8AC3E}">
        <p14:creationId xmlns:p14="http://schemas.microsoft.com/office/powerpoint/2010/main" val="2268159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Title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911327"/>
          <a:ext cx="7959776" cy="541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684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Define industrial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strength interfaces for systems integration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25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Further work on carrier Ethernet and Service Chaining (VNF FG) operations flows (update working document)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Joint meeting and further work planning with the MEF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Joint Meeting and further work planning with ZOOM team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Further MTNM work L3 VPN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562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1800" dirty="0" smtClean="0"/>
                        <a:t>See objectives (all of which were met)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1800" baseline="0" dirty="0" smtClean="0"/>
                        <a:t>Also note that </a:t>
                      </a:r>
                      <a:r>
                        <a:rPr lang="en-US" sz="1800" baseline="0" dirty="0" err="1" smtClean="0"/>
                        <a:t>Augie</a:t>
                      </a:r>
                      <a:r>
                        <a:rPr lang="en-US" sz="1800" baseline="0" dirty="0" smtClean="0"/>
                        <a:t> Jagau will represents TIP at the MEF </a:t>
                      </a:r>
                      <a:r>
                        <a:rPr lang="en-US" sz="1800" baseline="0" smtClean="0"/>
                        <a:t>meetings next week</a:t>
                      </a:r>
                      <a:endParaRPr lang="en-US" sz="18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357947" y="1650199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381275" y="5581697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Accomplish-</a:t>
            </a:r>
          </a:p>
          <a:p>
            <a:r>
              <a:rPr lang="en-US" sz="2600" dirty="0" err="1" smtClean="0"/>
              <a:t>ments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958156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187419"/>
          <a:ext cx="8079698" cy="519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1329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2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r>
                        <a:rPr lang="en-US" baseline="0" dirty="0" smtClean="0"/>
                        <a:t> specifications</a:t>
                      </a:r>
                      <a:r>
                        <a:rPr lang="en-US" dirty="0" smtClean="0"/>
                        <a:t> for Customer Problem</a:t>
                      </a:r>
                      <a:r>
                        <a:rPr lang="en-US" baseline="0" dirty="0" smtClean="0"/>
                        <a:t> Management, ESEC, MTNM, </a:t>
                      </a:r>
                      <a:r>
                        <a:rPr lang="en-US" dirty="0" smtClean="0"/>
                        <a:t>PM, Inventory, Ordering and Provisioning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22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 to ZOOM</a:t>
                      </a:r>
                      <a:r>
                        <a:rPr lang="en-US" baseline="0" dirty="0" smtClean="0"/>
                        <a:t> deliverable on interface support for ETSI NFV</a:t>
                      </a:r>
                    </a:p>
                    <a:p>
                      <a:r>
                        <a:rPr lang="en-US" baseline="0" dirty="0" smtClean="0"/>
                        <a:t>Position paper on YANG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work</a:t>
                      </a:r>
                      <a:r>
                        <a:rPr lang="en-US" baseline="0" dirty="0" smtClean="0"/>
                        <a:t> on Change Management, and Test and Diagnostics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725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Interface modelers </a:t>
                      </a:r>
                      <a:endParaRPr lang="en-US" sz="2400" dirty="0"/>
                    </a:p>
                    <a:p>
                      <a:pPr marL="342900" lvl="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Interface development tools</a:t>
                      </a:r>
                    </a:p>
                    <a:p>
                      <a:pPr marL="342900" lvl="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Systems Integration </a:t>
                      </a:r>
                    </a:p>
                    <a:p>
                      <a:pPr marL="342900" lvl="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Marketing and </a:t>
                      </a:r>
                      <a:r>
                        <a:rPr lang="en-US" sz="1800" smtClean="0"/>
                        <a:t>product management assistance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-105647" y="5728846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4022349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of Things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Participating Companies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Presenter</a:t>
            </a:r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84346" y="103474"/>
            <a:ext cx="6000792" cy="10715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dirty="0" smtClean="0">
                <a:solidFill>
                  <a:srgbClr val="FFFFFF"/>
                </a:solidFill>
              </a:rPr>
              <a:t>TAW Statistics</a:t>
            </a:r>
            <a:endParaRPr lang="en-US" sz="1000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6397660"/>
              </p:ext>
            </p:extLst>
          </p:nvPr>
        </p:nvGraphicFramePr>
        <p:xfrm>
          <a:off x="516850" y="1175020"/>
          <a:ext cx="4930639" cy="429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776281" y="29841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02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933731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4400" dirty="0" smtClean="0"/>
              <a:t>“A potential name for the </a:t>
            </a:r>
            <a:r>
              <a:rPr lang="en-US" sz="4400" dirty="0" err="1" smtClean="0"/>
              <a:t>IoT</a:t>
            </a:r>
            <a:r>
              <a:rPr lang="en-US" sz="4400" dirty="0" smtClean="0"/>
              <a:t> “common/horizontal” project should be “IHOP” (the name of a US Pancake house)”</a:t>
            </a:r>
          </a:p>
        </p:txBody>
      </p:sp>
    </p:spTree>
    <p:extLst>
      <p:ext uri="{BB962C8B-B14F-4D97-AF65-F5344CB8AC3E}">
        <p14:creationId xmlns:p14="http://schemas.microsoft.com/office/powerpoint/2010/main" val="419867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4575" y="10763"/>
            <a:ext cx="5931988" cy="972796"/>
          </a:xfrm>
        </p:spPr>
        <p:txBody>
          <a:bodyPr/>
          <a:lstStyle/>
          <a:p>
            <a:r>
              <a:rPr lang="en-US" dirty="0" smtClean="0"/>
              <a:t>New this week - Internet of Things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70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Develop a consistent framework for enabling end to end management of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IoT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services across multiple vertical industries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 based on common user stories,  identifying common patterns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58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/>
                        <a:t>Will address </a:t>
                      </a:r>
                      <a:r>
                        <a:rPr lang="en-US" sz="1400" dirty="0" err="1" smtClean="0"/>
                        <a:t>IoT</a:t>
                      </a:r>
                      <a:r>
                        <a:rPr lang="en-US" sz="1400" dirty="0" smtClean="0"/>
                        <a:t> architecture and development of cross industry patterns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400" dirty="0" smtClean="0"/>
                        <a:t>Strategic Goals: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Gap analysis and artifacts roadmap</a:t>
                      </a:r>
                      <a:br>
                        <a:rPr lang="en-US" sz="1400" dirty="0" smtClean="0"/>
                      </a:br>
                      <a:r>
                        <a:rPr lang="en-US" sz="1400" dirty="0" err="1" smtClean="0"/>
                        <a:t>IoT</a:t>
                      </a:r>
                      <a:r>
                        <a:rPr lang="en-US" sz="1400" dirty="0" smtClean="0"/>
                        <a:t> architecture roadmap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Liaison with key industry groups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dirty="0" smtClean="0"/>
                        <a:t>Security/Privacy working group cross team meetings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US" sz="1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07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/>
                        <a:t>Reviewed – </a:t>
                      </a:r>
                      <a:r>
                        <a:rPr lang="en-US" sz="1600" dirty="0" err="1" smtClean="0"/>
                        <a:t>IoT</a:t>
                      </a:r>
                      <a:r>
                        <a:rPr lang="en-US" sz="1600" dirty="0" smtClean="0"/>
                        <a:t>  Layered Ecosystem - what are the dialogues across layers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• Identify key patterns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- Discuss key </a:t>
                      </a:r>
                      <a:r>
                        <a:rPr lang="en-US" sz="1600" dirty="0" err="1" smtClean="0"/>
                        <a:t>touchpoints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/>
                        <a:t>Vertical</a:t>
                      </a:r>
                      <a:r>
                        <a:rPr lang="en-US" sz="1600" baseline="0" dirty="0" smtClean="0"/>
                        <a:t> Project Priorities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aseline="0" dirty="0" smtClean="0"/>
                        <a:t>Common Business Canvas -  assignments</a:t>
                      </a:r>
                      <a:endParaRPr lang="en-US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/>
                        <a:t>Common</a:t>
                      </a:r>
                      <a:r>
                        <a:rPr lang="en-US" sz="1600" baseline="0" dirty="0" smtClean="0"/>
                        <a:t> Architecture - assignments</a:t>
                      </a:r>
                      <a:endParaRPr lang="en-US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IoT</a:t>
                      </a:r>
                      <a:r>
                        <a:rPr lang="en-US" sz="1600" dirty="0" smtClean="0"/>
                        <a:t> Security/Privacy –</a:t>
                      </a:r>
                      <a:r>
                        <a:rPr lang="en-US" sz="1600" baseline="0" dirty="0" smtClean="0"/>
                        <a:t> cross team meetings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aseline="0" dirty="0" smtClean="0"/>
                        <a:t>Common User stories - assignments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36680">
            <a:off x="429976" y="1495962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9" name="TextBox 8"/>
          <p:cNvSpPr txBox="1"/>
          <p:nvPr/>
        </p:nvSpPr>
        <p:spPr>
          <a:xfrm rot="2962320">
            <a:off x="173710" y="5001393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366360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6333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Charter for </a:t>
                      </a:r>
                      <a:r>
                        <a:rPr lang="en-US" dirty="0" err="1" smtClean="0"/>
                        <a:t>IoT</a:t>
                      </a:r>
                      <a:r>
                        <a:rPr lang="en-US" dirty="0" smtClean="0"/>
                        <a:t> “cross industry”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 8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IoT</a:t>
                      </a:r>
                      <a:r>
                        <a:rPr lang="en-US" baseline="0" dirty="0" smtClean="0"/>
                        <a:t> Enterprise Framework Tool Kit V1</a:t>
                      </a:r>
                    </a:p>
                    <a:p>
                      <a:r>
                        <a:rPr lang="en-US" baseline="0" dirty="0" smtClean="0"/>
                        <a:t>(combine common Industry/ODE artifacts)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30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Industry experts – Verticals (transportation,</a:t>
                      </a:r>
                      <a:r>
                        <a:rPr lang="en-US" sz="2400" baseline="0" dirty="0" smtClean="0"/>
                        <a:t> smart city)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Industry liaisons</a:t>
                      </a:r>
                    </a:p>
                    <a:p>
                      <a:pPr algn="ctr"/>
                      <a:r>
                        <a:rPr lang="en-US" sz="2400" dirty="0" smtClean="0"/>
                        <a:t>User Story collection/analysis</a:t>
                      </a:r>
                    </a:p>
                    <a:p>
                      <a:pPr algn="ctr"/>
                      <a:r>
                        <a:rPr lang="en-US" sz="2400" dirty="0" smtClean="0"/>
                        <a:t>Enterprise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Architect</a:t>
                      </a:r>
                      <a:r>
                        <a:rPr lang="en-US" sz="2400" baseline="0" dirty="0" smtClean="0"/>
                        <a:t>ure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1101707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Health Catalyst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Ericsson, </a:t>
            </a:r>
            <a:r>
              <a:rPr lang="en-US" sz="2000" dirty="0" err="1" smtClean="0"/>
              <a:t>BaseN</a:t>
            </a:r>
            <a:r>
              <a:rPr lang="en-US" sz="2000" dirty="0" smtClean="0"/>
              <a:t>, Verizon, ISPM,</a:t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Presenter</a:t>
            </a:r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74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Title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02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One sentence: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To create a working demonstration of chronic disease management platform for health client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Fill in the gaps in existing</a:t>
                      </a:r>
                      <a:r>
                        <a:rPr lang="en-US" sz="2400" baseline="0" dirty="0" smtClean="0"/>
                        <a:t> Catalyst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Identify use cases to be integrated with ACO or other health client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-110" charset="2"/>
                        <a:buChar char="Ø"/>
                        <a:tabLst/>
                        <a:defRPr/>
                      </a:pPr>
                      <a:r>
                        <a:rPr lang="en-US" sz="2400" dirty="0" err="1" smtClean="0"/>
                        <a:t>Workplan</a:t>
                      </a:r>
                      <a:r>
                        <a:rPr lang="en-US" sz="2400" dirty="0" smtClean="0"/>
                        <a:t> for Catalyst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-110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Call with actual ACO to understand pain points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-110" charset="2"/>
                        <a:buChar char="Ø"/>
                        <a:tabLst/>
                        <a:defRPr/>
                      </a:pPr>
                      <a:endParaRPr lang="en-US" sz="24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429976" y="1495962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177740" y="4643393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263800108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Filling in gaps of existing Catalyst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Jose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Identification of several use</a:t>
                      </a:r>
                      <a:r>
                        <a:rPr lang="en-US" baseline="0" dirty="0" smtClean="0"/>
                        <a:t> cases and research, begin integrating with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Jose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 demo of project that can work with real</a:t>
                      </a:r>
                      <a:r>
                        <a:rPr lang="en-US" baseline="0" dirty="0" smtClean="0"/>
                        <a:t> health client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Nice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1895098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3675" y="3227388"/>
            <a:ext cx="5230813" cy="1306512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OD API - </a:t>
            </a:r>
            <a:r>
              <a:rPr altLang="en-US" b="1" i="1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Open Digital Business Scenarios and Use Cases</a:t>
            </a:r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/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Two Minute Synopsis</a:t>
            </a:r>
            <a:endParaRPr altLang="en-US" smtClean="0">
              <a:latin typeface="Arial Rounded MT Bold" panose="020F07040305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5748338"/>
            <a:ext cx="4740275" cy="80168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Johannes Minnaar &amp; Pierre Gauthier</a:t>
            </a:r>
            <a:endParaRPr/>
          </a:p>
          <a:p>
            <a:pPr fontAlgn="auto">
              <a:spcAft>
                <a:spcPts val="0"/>
              </a:spcAft>
              <a:defRPr/>
            </a:pPr>
            <a:r>
              <a:t>July </a:t>
            </a:r>
            <a:r>
              <a:rPr smtClean="0"/>
              <a:t>24, 2014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934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Quote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9913" y="1933575"/>
            <a:ext cx="80946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/>
              <a:t>“Any simple problem can be made unsolvable if enough meetings are held to discuss it”</a:t>
            </a:r>
          </a:p>
        </p:txBody>
      </p:sp>
    </p:spTree>
    <p:extLst>
      <p:ext uri="{BB962C8B-B14F-4D97-AF65-F5344CB8AC3E}">
        <p14:creationId xmlns:p14="http://schemas.microsoft.com/office/powerpoint/2010/main" val="2689913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663825" y="147638"/>
            <a:ext cx="5932488" cy="973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altLang="en-US" i="1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Digital Business Scenarios and Use Cases</a:t>
            </a:r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/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endParaRPr altLang="en-US" smtClean="0">
              <a:latin typeface="Arial Rounded MT Bold" panose="020F0704030504030204" pitchFamily="34" charset="0"/>
              <a:cs typeface="Arial Rounded MT Bold" panose="020F07040305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6848" y="849280"/>
          <a:ext cx="8540115" cy="578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216"/>
                <a:gridCol w="6368899"/>
              </a:tblGrid>
              <a:tr h="83404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Open Digital API – Provide Business View of API usage as they relate to e2e scenario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56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dirty="0" smtClean="0"/>
                        <a:t>Review/Finalize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/>
                        <a:t>Present OD API</a:t>
                      </a:r>
                      <a:r>
                        <a:rPr lang="en-US" sz="2000" baseline="0" dirty="0" smtClean="0"/>
                        <a:t> Deliverables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aseline="0" dirty="0" smtClean="0"/>
                        <a:t>Present OD API </a:t>
                      </a:r>
                      <a:r>
                        <a:rPr lang="en-US" sz="2000" baseline="0" dirty="0" err="1" smtClean="0"/>
                        <a:t>BizS</a:t>
                      </a:r>
                      <a:r>
                        <a:rPr lang="en-US" sz="2000" baseline="0" dirty="0" smtClean="0"/>
                        <a:t> and UC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532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Added Onboarding Process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Relation to Customer Journey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Evolve Trouble to Resolve into wider Service Management (SQM/SMI)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Received 7 x API Ecosystem Requirements from DSRA + Others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E.g.- Resource Ordering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Federate (Identity / Security) Authentication/Authorization/Identity/Profiling/Security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 Long Term Scenario to be detailed : Smart Grid,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eHealth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NFV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 rot="1066490">
            <a:off x="646113" y="1136650"/>
            <a:ext cx="167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Project </a:t>
            </a:r>
          </a:p>
          <a:p>
            <a:pPr eaLnBrk="1" hangingPunct="1"/>
            <a:r>
              <a:rPr lang="en-US" altLang="en-US" sz="2400"/>
              <a:t>Objectives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 rot="761526">
            <a:off x="438150" y="2301875"/>
            <a:ext cx="20939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Action Week Objectives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41325" y="4364038"/>
            <a:ext cx="18065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Where do you need help?</a:t>
            </a:r>
          </a:p>
        </p:txBody>
      </p:sp>
    </p:spTree>
    <p:extLst>
      <p:ext uri="{BB962C8B-B14F-4D97-AF65-F5344CB8AC3E}">
        <p14:creationId xmlns:p14="http://schemas.microsoft.com/office/powerpoint/2010/main" val="122226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3675" y="3227388"/>
            <a:ext cx="4481513" cy="1306512"/>
          </a:xfrm>
        </p:spPr>
        <p:txBody>
          <a:bodyPr/>
          <a:lstStyle/>
          <a:p>
            <a:pPr eaLnBrk="1" hangingPunct="1"/>
            <a:r>
              <a:rPr altLang="en-US" dirty="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Catalog Management</a:t>
            </a:r>
            <a:br>
              <a:rPr altLang="en-US" dirty="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dirty="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Two Minute Synopsis</a:t>
            </a:r>
            <a:br>
              <a:rPr altLang="en-US" sz="2000" dirty="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dirty="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Ericsson, Cisco, Sigma Systems</a:t>
            </a:r>
            <a:endParaRPr altLang="en-US" dirty="0" smtClean="0">
              <a:latin typeface="Arial Rounded MT Bold" panose="020F07040305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5748338"/>
            <a:ext cx="4740275" cy="8016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Elaine Haher</a:t>
            </a:r>
          </a:p>
          <a:p>
            <a:pPr fontAlgn="auto">
              <a:spcAft>
                <a:spcPts val="0"/>
              </a:spcAft>
              <a:defRPr/>
            </a:pPr>
            <a:r>
              <a:rPr smtClean="0"/>
              <a:t>July </a:t>
            </a:r>
            <a:r>
              <a:rPr/>
              <a:t>21, </a:t>
            </a:r>
            <a:r>
              <a:rPr smtClean="0"/>
              <a:t>2014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3645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54" y="18166"/>
            <a:ext cx="5995488" cy="972796"/>
          </a:xfrm>
        </p:spPr>
        <p:txBody>
          <a:bodyPr/>
          <a:lstStyle/>
          <a:p>
            <a:r>
              <a:rPr lang="en-US" dirty="0" smtClean="0"/>
              <a:t>Where Slides are on the WEB?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312" y="1752600"/>
            <a:ext cx="8572529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HTTP://WWW.TMFORUM.ORG/Community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Collaboration Program Centre -&gt; Project Workspace - &gt; Documents -&gt; Team Action Week -&gt; TAW Morristown 2014 -&gt; Wrap Up Presentations</a:t>
            </a:r>
          </a:p>
          <a:p>
            <a:endParaRPr lang="en-US" sz="1400" dirty="0" smtClean="0">
              <a:hlinkClick r:id=""/>
            </a:endParaRPr>
          </a:p>
          <a:p>
            <a:r>
              <a:rPr lang="en-US" sz="1400" dirty="0">
                <a:hlinkClick r:id="rId3"/>
              </a:rPr>
              <a:t>https://collab.tmforum.org/sf/docman/do/listDocuments/projects.collaboration_program_centre/docman.root.team_action_week.taw_morristown_2014.wrap_up_presentations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980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Quote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9913" y="1933575"/>
            <a:ext cx="80946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“There will be billions of Digital Service Providers and many Digital Ecosystems or brokers”</a:t>
            </a:r>
          </a:p>
        </p:txBody>
      </p:sp>
    </p:spTree>
    <p:extLst>
      <p:ext uri="{BB962C8B-B14F-4D97-AF65-F5344CB8AC3E}">
        <p14:creationId xmlns:p14="http://schemas.microsoft.com/office/powerpoint/2010/main" val="274090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Catalog Management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5224" y="849280"/>
          <a:ext cx="7959776" cy="592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207713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Lifecycle Management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Catalog Management team will be focusing on PLM for management of both internal catalog entities and for transactions across a rich value fabric to enable operations between operators, partners and suppliers.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Catalog to Catalog</a:t>
                      </a:r>
                      <a:r>
                        <a:rPr lang="en-US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Integration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REST API Reference Architecture and Guidebook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20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baseline="0" dirty="0" smtClean="0"/>
                        <a:t>Value Fabric Lifecycle management</a:t>
                      </a:r>
                      <a:r>
                        <a:rPr lang="en-US" sz="1600" baseline="0" dirty="0" smtClean="0"/>
                        <a:t>: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600" baseline="0" dirty="0" smtClean="0"/>
                        <a:t>Team Review of PLM Requirements from Catalog Management Version 2.0 (JIRA list)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600" baseline="0" dirty="0" smtClean="0"/>
                        <a:t>Define the business problems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600" baseline="0" dirty="0" smtClean="0"/>
                        <a:t>Determine study objectives</a:t>
                      </a:r>
                    </a:p>
                    <a:p>
                      <a:pPr marL="800100" lvl="1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600" baseline="0" dirty="0" smtClean="0"/>
                        <a:t>Determine tool to use to solve the business problem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52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dirty="0" smtClean="0"/>
                        <a:t>Business problems</a:t>
                      </a:r>
                      <a:r>
                        <a:rPr lang="en-US" sz="1600" baseline="0" dirty="0" smtClean="0"/>
                        <a:t> – version </a:t>
                      </a:r>
                      <a:r>
                        <a:rPr lang="en-US" sz="1600" baseline="0" dirty="0" err="1" smtClean="0"/>
                        <a:t>mgt</a:t>
                      </a:r>
                      <a:r>
                        <a:rPr lang="en-US" sz="1600" baseline="0" dirty="0" smtClean="0"/>
                        <a:t>, lifecycle </a:t>
                      </a:r>
                      <a:r>
                        <a:rPr lang="en-US" sz="1600" baseline="0" dirty="0" err="1" smtClean="0"/>
                        <a:t>mgt</a:t>
                      </a:r>
                      <a:r>
                        <a:rPr lang="en-US" sz="1600" baseline="0" dirty="0" smtClean="0"/>
                        <a:t> and retirement of offers, backward compatibility, notifications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Further define partner onboarding, trader functions to replace retired partners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Catalog </a:t>
                      </a:r>
                      <a:r>
                        <a:rPr lang="en-US" sz="1600" baseline="0" dirty="0" err="1" smtClean="0"/>
                        <a:t>Mgt</a:t>
                      </a:r>
                      <a:r>
                        <a:rPr lang="en-US" sz="1600" baseline="0" dirty="0" smtClean="0"/>
                        <a:t> API spec was reviewed; to be utilized to update the catalog to catalog guidebook for PLM information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baseline="0" dirty="0" smtClean="0"/>
                        <a:t>The guidebook will be made available to </a:t>
                      </a:r>
                      <a:r>
                        <a:rPr lang="en-US" sz="1600" baseline="0" dirty="0" err="1" smtClean="0"/>
                        <a:t>github</a:t>
                      </a:r>
                      <a:r>
                        <a:rPr lang="en-US" sz="1600" baseline="0" dirty="0" smtClean="0"/>
                        <a:t> after review.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8" name="TextBox 3"/>
          <p:cNvSpPr txBox="1">
            <a:spLocks noChangeArrowheads="1"/>
          </p:cNvSpPr>
          <p:nvPr/>
        </p:nvSpPr>
        <p:spPr bwMode="auto">
          <a:xfrm rot="3736680">
            <a:off x="276225" y="1811338"/>
            <a:ext cx="23701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Project </a:t>
            </a:r>
          </a:p>
          <a:p>
            <a:pPr eaLnBrk="1" hangingPunct="1"/>
            <a:r>
              <a:rPr lang="en-US" altLang="en-US" sz="2400"/>
              <a:t>Objectives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 rot="3623767">
            <a:off x="38100" y="3913188"/>
            <a:ext cx="2625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Action Week Objectives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 rot="2962320">
            <a:off x="96044" y="5549106"/>
            <a:ext cx="27305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153427753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2582863" y="149225"/>
            <a:ext cx="5930900" cy="971550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Top 3 Fx Deliverables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975" y="1420813"/>
          <a:ext cx="8078788" cy="524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848"/>
                <a:gridCol w="5621837"/>
                <a:gridCol w="1228103"/>
              </a:tblGrid>
              <a:tr h="120163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9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Update guidebook</a:t>
                      </a:r>
                      <a:r>
                        <a:rPr lang="en-US" sz="1800" baseline="0" dirty="0" smtClean="0"/>
                        <a:t> with PLM features and use case and deliver on </a:t>
                      </a:r>
                      <a:r>
                        <a:rPr lang="en-US" sz="1800" baseline="0" dirty="0" err="1" smtClean="0"/>
                        <a:t>github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</a:t>
                      </a:r>
                      <a:r>
                        <a:rPr lang="en-US" sz="1800" baseline="0" dirty="0" smtClean="0"/>
                        <a:t> 2014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Catalog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Mgt</a:t>
                      </a:r>
                      <a:r>
                        <a:rPr lang="en-US" sz="1800" baseline="0" dirty="0" smtClean="0"/>
                        <a:t> API version 3 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Nov, 2014</a:t>
                      </a:r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8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0" marR="91430" marT="45722" marB="45722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97" name="TextBox 3"/>
          <p:cNvSpPr txBox="1">
            <a:spLocks noChangeArrowheads="1"/>
          </p:cNvSpPr>
          <p:nvPr/>
        </p:nvSpPr>
        <p:spPr bwMode="auto">
          <a:xfrm rot="3623767">
            <a:off x="4762" y="6003926"/>
            <a:ext cx="2625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2366120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NFV/Zoom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Participating Companies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Presenter</a:t>
            </a:r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43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933731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4400" dirty="0" smtClean="0"/>
              <a:t>“The solution is simple: just find a smarter customer”</a:t>
            </a:r>
          </a:p>
        </p:txBody>
      </p:sp>
    </p:spTree>
    <p:extLst>
      <p:ext uri="{BB962C8B-B14F-4D97-AF65-F5344CB8AC3E}">
        <p14:creationId xmlns:p14="http://schemas.microsoft.com/office/powerpoint/2010/main" val="3234464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391886"/>
          <a:ext cx="795977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15699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Increase time-to-market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and business agility, while lowering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</a:rPr>
                        <a:t>OpEx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, in a controlled, “evolved revolution” manner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Progress understanding of ZOOM to increase involvement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Progress content, specifically user stories, model, and architecture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Progress pragmatic outputs (e.g., links to DD Catalysts)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User stories advanced; multiple contributions integrated and enhanced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NFV readiness and procurement defined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 and architecture are strongly related, and need to be advanced in a coordinated manner to be effective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work kicked off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429976" y="1495962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177740" y="4643393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160028215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Stories enhancement</a:t>
                      </a:r>
                      <a:r>
                        <a:rPr lang="en-US" baseline="0" dirty="0" smtClean="0"/>
                        <a:t> and delivery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 2014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</a:t>
                      </a:r>
                      <a:r>
                        <a:rPr lang="en-US" baseline="0" dirty="0" smtClean="0"/>
                        <a:t> model and architecture iteration (includes policy management)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Outreach,</a:t>
                      </a:r>
                      <a:r>
                        <a:rPr lang="en-US" baseline="0" dirty="0" smtClean="0"/>
                        <a:t> dissemination, and SDO coordination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r>
                        <a:rPr lang="en-GB" dirty="0" smtClean="0"/>
                        <a:t>`</a:t>
                      </a:r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MORE RESOURCES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N/A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253672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Security &amp; Privacy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 Stock</a:t>
            </a:r>
            <a:endParaRPr lang="en-US" dirty="0"/>
          </a:p>
          <a:p>
            <a:r>
              <a:rPr lang="en-US" dirty="0"/>
              <a:t>July </a:t>
            </a:r>
            <a:r>
              <a:rPr lang="en-US" dirty="0" smtClean="0"/>
              <a:t>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32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933731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4400" dirty="0" smtClean="0"/>
              <a:t>Yet another security meeting!</a:t>
            </a:r>
          </a:p>
        </p:txBody>
      </p:sp>
    </p:spTree>
    <p:extLst>
      <p:ext uri="{BB962C8B-B14F-4D97-AF65-F5344CB8AC3E}">
        <p14:creationId xmlns:p14="http://schemas.microsoft.com/office/powerpoint/2010/main" val="208958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&amp; Privacy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1113895"/>
          <a:ext cx="795977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09242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Objectives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Embed security and privacy best practice/guidance in all that we do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54847">
                <a:tc>
                  <a:txBody>
                    <a:bodyPr/>
                    <a:lstStyle/>
                    <a:p>
                      <a:r>
                        <a:rPr lang="en-US" dirty="0" smtClean="0"/>
                        <a:t>Action Week Objectives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Kick off 2/3 security/privacy projects across all programs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dirty="0" err="1" smtClean="0"/>
                        <a:t>IoT</a:t>
                      </a:r>
                      <a:r>
                        <a:rPr lang="en-US" sz="2400" dirty="0" smtClean="0"/>
                        <a:t> Security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Insertion into </a:t>
                      </a:r>
                      <a:r>
                        <a:rPr lang="en-US" sz="2400" baseline="0" dirty="0" err="1" smtClean="0"/>
                        <a:t>Fx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Security Compliance Automation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NFV E2E </a:t>
                      </a:r>
                      <a:r>
                        <a:rPr lang="en-US" sz="2400" baseline="0" dirty="0" err="1" smtClean="0"/>
                        <a:t>Sy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Mgt</a:t>
                      </a:r>
                      <a:endParaRPr lang="en-US" sz="2400" baseline="0" dirty="0" smtClean="0"/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ODE (Fed ID </a:t>
                      </a:r>
                      <a:r>
                        <a:rPr lang="en-US" sz="2400" baseline="0" dirty="0" err="1" smtClean="0"/>
                        <a:t>Mgt</a:t>
                      </a:r>
                      <a:r>
                        <a:rPr lang="en-US" sz="2400" baseline="0" dirty="0" smtClean="0"/>
                        <a:t>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Big Data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Fraud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others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3623767">
            <a:off x="785630" y="2407556"/>
            <a:ext cx="1281224" cy="821083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endParaRPr lang="en-US" baseline="1000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2962320">
            <a:off x="107180" y="4466983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34575905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90" y="3228089"/>
            <a:ext cx="7145156" cy="1305062"/>
          </a:xfrm>
        </p:spPr>
        <p:txBody>
          <a:bodyPr/>
          <a:lstStyle/>
          <a:p>
            <a:r>
              <a:rPr lang="en-US" dirty="0" smtClean="0"/>
              <a:t>Information Framework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Orange, Amdocs Huawei, </a:t>
            </a:r>
            <a:r>
              <a:rPr lang="en-US" sz="2000" dirty="0" err="1" smtClean="0"/>
              <a:t>Infonova</a:t>
            </a:r>
            <a:r>
              <a:rPr lang="en-US" sz="2000" dirty="0" smtClean="0"/>
              <a:t>, Ericsson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Cecile </a:t>
            </a:r>
            <a:r>
              <a:rPr lang="en-US" dirty="0" err="1" smtClean="0"/>
              <a:t>Ludwichowski</a:t>
            </a:r>
            <a:r>
              <a:rPr lang="en-US" dirty="0" smtClean="0"/>
              <a:t>, Josh Salomon</a:t>
            </a:r>
            <a:endParaRPr lang="en-US" dirty="0"/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7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phase – Security/privacy</a:t>
                      </a:r>
                      <a:r>
                        <a:rPr lang="en-US" baseline="0" dirty="0" smtClean="0"/>
                        <a:t> into </a:t>
                      </a:r>
                      <a:r>
                        <a:rPr lang="en-US" baseline="0" dirty="0" err="1" smtClean="0"/>
                        <a:t>Frameworx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practice/guidance</a:t>
                      </a:r>
                      <a:r>
                        <a:rPr lang="en-US" baseline="0" dirty="0" smtClean="0"/>
                        <a:t> on IOT security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Support</a:t>
                      </a:r>
                      <a:r>
                        <a:rPr lang="en-US" sz="2400" baseline="0" dirty="0" smtClean="0"/>
                        <a:t> from projects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3917219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90" y="3228088"/>
            <a:ext cx="4481927" cy="2132805"/>
          </a:xfrm>
        </p:spPr>
        <p:txBody>
          <a:bodyPr/>
          <a:lstStyle/>
          <a:p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Orange, PLDT, China Mobile, BAE Systems, Oracle, Verizon, </a:t>
            </a:r>
            <a:r>
              <a:rPr lang="en-US" sz="2000" dirty="0" err="1" smtClean="0"/>
              <a:t>Cliintel</a:t>
            </a:r>
            <a:r>
              <a:rPr lang="en-US" sz="2000" dirty="0" smtClean="0"/>
              <a:t>, TEOCO, Ericsson, </a:t>
            </a:r>
            <a:r>
              <a:rPr lang="en-US" sz="2000" dirty="0" err="1" smtClean="0"/>
              <a:t>Parstream</a:t>
            </a:r>
            <a:r>
              <a:rPr lang="en-US" sz="2000" dirty="0" smtClean="0"/>
              <a:t>, CSG, Huawei, ESRI, </a:t>
            </a:r>
            <a:r>
              <a:rPr lang="en-US" sz="2000" dirty="0" err="1" smtClean="0"/>
              <a:t>cVidya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Rebecca Sendel</a:t>
            </a:r>
            <a:endParaRPr lang="en-US" dirty="0"/>
          </a:p>
          <a:p>
            <a:r>
              <a:rPr lang="en-US" dirty="0"/>
              <a:t>July </a:t>
            </a:r>
            <a:r>
              <a:rPr lang="en-US" dirty="0" smtClean="0"/>
              <a:t>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46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859368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4400" dirty="0" smtClean="0"/>
              <a:t>“</a:t>
            </a:r>
            <a:r>
              <a:rPr lang="en-US" sz="4400" i="1" dirty="0" smtClean="0"/>
              <a:t>Propensity </a:t>
            </a:r>
            <a:r>
              <a:rPr lang="en-US" sz="4400" i="1" dirty="0"/>
              <a:t>to Buy? Oh, you mean Gullibility Index!” </a:t>
            </a:r>
          </a:p>
        </p:txBody>
      </p:sp>
    </p:spTree>
    <p:extLst>
      <p:ext uri="{BB962C8B-B14F-4D97-AF65-F5344CB8AC3E}">
        <p14:creationId xmlns:p14="http://schemas.microsoft.com/office/powerpoint/2010/main" val="2154264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Title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6" y="849280"/>
          <a:ext cx="8476141" cy="581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51"/>
                <a:gridCol w="6321190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Derive business value from SP data by systematically measuring performance using standardized KPIs and analyzing the data with a standardized approach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Big Data Analytics Guidebook: add new use cases, add privacy/virtualization; develop eTOM processes; data sources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BDA Workshop for new attendees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eTOM approach for Data Analytics</a:t>
                      </a:r>
                      <a:r>
                        <a:rPr lang="en-US" sz="2400" baseline="0" dirty="0" smtClean="0"/>
                        <a:t> – very interesting discoveries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Privacy/Risk score for use cases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Data Sources updated with Catalyst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New Use Cases presented by China Mobile/Orange; ideas for many other new use cases; 10 people at workshop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621899" y="1686008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177553" y="3421280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177738" y="5113237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337988394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8617" y="883266"/>
          <a:ext cx="8079698" cy="560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Privacy/Risk</a:t>
                      </a:r>
                      <a:r>
                        <a:rPr lang="en-US" baseline="0" dirty="0" smtClean="0"/>
                        <a:t> score and updated data sources in use cases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</a:t>
                      </a:r>
                      <a:r>
                        <a:rPr lang="en-US" baseline="0" dirty="0" smtClean="0"/>
                        <a:t> 31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Use Cases added (China</a:t>
                      </a:r>
                      <a:r>
                        <a:rPr lang="en-US" baseline="0" dirty="0" smtClean="0"/>
                        <a:t> Mobile plus other ideas from sessions)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31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eTOM</a:t>
                      </a:r>
                      <a:r>
                        <a:rPr lang="en-US" dirty="0" smtClean="0"/>
                        <a:t> processes added</a:t>
                      </a:r>
                      <a:r>
                        <a:rPr lang="en-US" baseline="0" dirty="0" smtClean="0"/>
                        <a:t> and updated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 31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for Development project presented</a:t>
                      </a:r>
                      <a:r>
                        <a:rPr lang="en-US" sz="2400" baseline="0" dirty="0" smtClean="0"/>
                        <a:t> by Orange – very interesting.  Need to look at what we can do with this in TM Forum – proposal: new component in DA  for open CSP data set format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1056308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Customer Experience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>Ericsson, Huawei, Oracle, </a:t>
            </a:r>
            <a:r>
              <a:rPr lang="en-US" sz="2000" dirty="0" err="1" smtClean="0"/>
              <a:t>Indra</a:t>
            </a:r>
            <a:r>
              <a:rPr lang="en-US" sz="2000" dirty="0" smtClean="0"/>
              <a:t>, </a:t>
            </a:r>
            <a:r>
              <a:rPr lang="en-US" sz="2000" dirty="0" err="1" smtClean="0"/>
              <a:t>Bolgiaten</a:t>
            </a:r>
            <a:r>
              <a:rPr lang="en-US" sz="2000" dirty="0" smtClean="0"/>
              <a:t>, BAE, TEOCO, PLDT, Orange, </a:t>
            </a:r>
            <a:r>
              <a:rPr lang="en-US" sz="2000" dirty="0" err="1" smtClean="0"/>
              <a:t>Cliintel</a:t>
            </a:r>
            <a:r>
              <a:rPr lang="en-US" sz="2000" dirty="0" smtClean="0"/>
              <a:t>, </a:t>
            </a:r>
            <a:r>
              <a:rPr lang="en-US" sz="2000" dirty="0" err="1" smtClean="0"/>
              <a:t>TeliaSonera</a:t>
            </a:r>
            <a:r>
              <a:rPr lang="en-US" sz="2000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Joerg</a:t>
            </a:r>
            <a:r>
              <a:rPr lang="en-US" dirty="0" smtClean="0"/>
              <a:t>, Jonathan, Paul</a:t>
            </a:r>
            <a:endParaRPr lang="en-US" dirty="0"/>
          </a:p>
          <a:p>
            <a:r>
              <a:rPr lang="en-US" dirty="0"/>
              <a:t>July </a:t>
            </a:r>
            <a:r>
              <a:rPr lang="en-US" dirty="0" smtClean="0"/>
              <a:t>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36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234911"/>
            <a:ext cx="8094689" cy="429645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5400" i="1" dirty="0" smtClean="0"/>
              <a:t>“Memory Arc? </a:t>
            </a:r>
          </a:p>
          <a:p>
            <a:r>
              <a:rPr lang="en-US" sz="5400" i="1" dirty="0" smtClean="0"/>
              <a:t>Is that with a C or a K?”</a:t>
            </a:r>
          </a:p>
        </p:txBody>
      </p:sp>
    </p:spTree>
    <p:extLst>
      <p:ext uri="{BB962C8B-B14F-4D97-AF65-F5344CB8AC3E}">
        <p14:creationId xmlns:p14="http://schemas.microsoft.com/office/powerpoint/2010/main" val="1859970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 Experience Management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70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Provide guidance and collateral to enable Service Providers to realize value from CEM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Progress definition of Omni-Channel journeys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Outline and further develop CEM Implementation Guide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Reviewed</a:t>
                      </a:r>
                      <a:r>
                        <a:rPr lang="en-US" sz="2400" baseline="0" dirty="0" smtClean="0"/>
                        <a:t> and identified additional customer journeys for </a:t>
                      </a:r>
                      <a:r>
                        <a:rPr lang="en-US" sz="2400" baseline="0" dirty="0" err="1" smtClean="0"/>
                        <a:t>omni</a:t>
                      </a:r>
                      <a:r>
                        <a:rPr lang="en-US" sz="2400" baseline="0" dirty="0" smtClean="0"/>
                        <a:t>-channel capability; identified CEMI linkage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Reviewed structure and identified some typical CEM use cases for implementation guide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444044" y="1664778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200" dirty="0" smtClean="0"/>
              <a:t>Project </a:t>
            </a:r>
          </a:p>
          <a:p>
            <a:r>
              <a:rPr lang="en-US" sz="22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177740" y="5093569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68002246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8617" y="1121345"/>
          <a:ext cx="8079698" cy="531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Omni-Channel</a:t>
                      </a:r>
                      <a:r>
                        <a:rPr lang="en-US" sz="2800" baseline="0" dirty="0" smtClean="0"/>
                        <a:t> Journey List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 2014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Implementation Guide v1</a:t>
                      </a:r>
                      <a:endParaRPr lang="en-US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 2014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CxM</a:t>
                      </a:r>
                      <a:r>
                        <a:rPr lang="en-US" sz="2800" baseline="0" dirty="0" smtClean="0"/>
                        <a:t> Metrics v2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Oct 2014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/>
                        <a:t>Example  Customer Journeys for Omni-Channel</a:t>
                      </a:r>
                    </a:p>
                    <a:p>
                      <a:pPr algn="l"/>
                      <a:endParaRPr lang="en-US" sz="2000" baseline="0" dirty="0" smtClean="0"/>
                    </a:p>
                    <a:p>
                      <a:pPr algn="l"/>
                      <a:r>
                        <a:rPr lang="en-US" sz="2000" baseline="0" dirty="0" smtClean="0"/>
                        <a:t>Example Use Cases for Implementation Guide</a:t>
                      </a:r>
                    </a:p>
                    <a:p>
                      <a:pPr algn="l"/>
                      <a:endParaRPr lang="en-US" sz="2000" baseline="0" dirty="0" smtClean="0"/>
                    </a:p>
                    <a:p>
                      <a:pPr algn="l"/>
                      <a:r>
                        <a:rPr lang="en-US" sz="2000" baseline="0" dirty="0" smtClean="0"/>
                        <a:t>More metrics – across technology and life-cycle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ASAP!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-37682" y="572290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2332283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249" y="3021055"/>
            <a:ext cx="4481927" cy="2396334"/>
          </a:xfrm>
        </p:spPr>
        <p:txBody>
          <a:bodyPr/>
          <a:lstStyle/>
          <a:p>
            <a:pPr fontAlgn="t"/>
            <a:r>
              <a:rPr lang="en-US" dirty="0" smtClean="0"/>
              <a:t>Metrics Fest</a:t>
            </a:r>
            <a:br>
              <a:rPr lang="en-US" dirty="0" smtClean="0"/>
            </a:br>
            <a:r>
              <a:rPr lang="en-US" sz="2000" dirty="0" smtClean="0"/>
              <a:t>Two Minute Synopsis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BAE Systems, PLDT, Huawei, </a:t>
            </a:r>
            <a:r>
              <a:rPr lang="en-US" sz="2000" b="1" dirty="0" err="1" smtClean="0"/>
              <a:t>WeDo</a:t>
            </a:r>
            <a:r>
              <a:rPr lang="en-US" sz="2000" b="1" dirty="0" smtClean="0"/>
              <a:t>, Ericsson, Oracle, Orange,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err="1" smtClean="0"/>
              <a:t>Cliintel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Rebecca Sendel</a:t>
            </a:r>
            <a:endParaRPr lang="en-US" dirty="0"/>
          </a:p>
          <a:p>
            <a:r>
              <a:rPr lang="en-US" dirty="0"/>
              <a:t>July </a:t>
            </a:r>
            <a:r>
              <a:rPr lang="en-US" dirty="0" smtClean="0"/>
              <a:t>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9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933731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4400" dirty="0" smtClean="0"/>
              <a:t>“We need to add examples, </a:t>
            </a:r>
            <a:r>
              <a:rPr lang="en-US" sz="4400" dirty="0"/>
              <a:t>to further explain </a:t>
            </a:r>
            <a:r>
              <a:rPr lang="en-US" sz="4400" dirty="0" smtClean="0"/>
              <a:t>the use </a:t>
            </a:r>
            <a:r>
              <a:rPr lang="en-US" sz="4400" dirty="0"/>
              <a:t>of the SID</a:t>
            </a:r>
            <a:r>
              <a:rPr lang="en-US" sz="4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612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827" y="5679996"/>
            <a:ext cx="8212346" cy="1236689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“Put the poster on the floor”</a:t>
            </a:r>
          </a:p>
        </p:txBody>
      </p:sp>
    </p:spTree>
    <p:extLst>
      <p:ext uri="{BB962C8B-B14F-4D97-AF65-F5344CB8AC3E}">
        <p14:creationId xmlns:p14="http://schemas.microsoft.com/office/powerpoint/2010/main" val="18044588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Title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39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One sentence: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Build a GUI that creates a crowdsourcing effort to document, mature, approve and publish metrics.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Increase direct visibility into</a:t>
                      </a:r>
                      <a:r>
                        <a:rPr lang="en-US" sz="2400" baseline="0" dirty="0" smtClean="0"/>
                        <a:t> the project, increase number of work-stream members, progress on meta-data attributes of metrics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Great participation in metrics fest, full review of meta-data</a:t>
                      </a:r>
                      <a:r>
                        <a:rPr lang="en-US" sz="2400" baseline="0" dirty="0" smtClean="0"/>
                        <a:t> attributes, initial creation of user stories for GUI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aseline="0" dirty="0" smtClean="0"/>
                        <a:t>Passionate discussion and new direction for Benchmarking as a critical service from TM Forum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429976" y="1633986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177740" y="4643393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2385142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User Stories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8-21-14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Gap analysis of new website design as applies to process</a:t>
                      </a:r>
                      <a:r>
                        <a:rPr lang="en-US" baseline="0" dirty="0" smtClean="0"/>
                        <a:t> of maturing and approving metrics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9-1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GUI</a:t>
                      </a:r>
                      <a:r>
                        <a:rPr lang="en-US" baseline="0" dirty="0" smtClean="0"/>
                        <a:t> mock ups with Josh </a:t>
                      </a:r>
                      <a:r>
                        <a:rPr lang="en-US" baseline="0" dirty="0" err="1" smtClean="0"/>
                        <a:t>Goldfein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8-21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Cross TM Forum</a:t>
                      </a:r>
                      <a:r>
                        <a:rPr lang="en-US" sz="2400" baseline="0" dirty="0" smtClean="0"/>
                        <a:t> input to determine next steps for Benchmarking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3505599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3675" y="3227388"/>
            <a:ext cx="5230813" cy="1306512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Revenue Management </a:t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Charging &amp; Billing (C&amp;B)</a:t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Two Minute Synopsis</a:t>
            </a:r>
            <a:endParaRPr altLang="en-US" smtClean="0">
              <a:latin typeface="Arial Rounded MT Bold" panose="020F07040305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5748338"/>
            <a:ext cx="4740275" cy="801687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Johannes Minnaar&amp; Rebecca Sendel</a:t>
            </a:r>
            <a:endParaRPr/>
          </a:p>
          <a:p>
            <a:pPr fontAlgn="auto">
              <a:spcAft>
                <a:spcPts val="0"/>
              </a:spcAft>
              <a:defRPr/>
            </a:pPr>
            <a:r>
              <a:t>July </a:t>
            </a:r>
            <a:r>
              <a:rPr smtClean="0"/>
              <a:t>24, 2014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9174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Quote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9913" y="1933575"/>
            <a:ext cx="80946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/>
              <a:t>“Worries go down better with soup”</a:t>
            </a:r>
          </a:p>
        </p:txBody>
      </p:sp>
    </p:spTree>
    <p:extLst>
      <p:ext uri="{BB962C8B-B14F-4D97-AF65-F5344CB8AC3E}">
        <p14:creationId xmlns:p14="http://schemas.microsoft.com/office/powerpoint/2010/main" val="2409068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663825" y="11113"/>
            <a:ext cx="5932488" cy="973137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RM - Charging &amp; Billing (C&amp;B)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6849" y="849280"/>
          <a:ext cx="8179464" cy="549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525"/>
                <a:gridCol w="6099939"/>
              </a:tblGrid>
              <a:tr h="104186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Adapt Revenue Management Domain to handle the challenges of various business models &amp; partnerships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58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000" dirty="0" smtClean="0"/>
                        <a:t>Review/Finalize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/>
                        <a:t>Evolve</a:t>
                      </a:r>
                      <a:r>
                        <a:rPr lang="en-US" sz="2000" baseline="0" dirty="0" smtClean="0"/>
                        <a:t> C&amp;B Entities for more complex customer accounts (BA)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aseline="0" dirty="0" smtClean="0"/>
                        <a:t>Review of Billing Open Digital Rest API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aseline="0" dirty="0" smtClean="0"/>
                        <a:t>NFV Catalyst with C&amp;B (Revenue)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aseline="0" dirty="0" smtClean="0"/>
                        <a:t>Hybrid Customer – challenges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08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Converging of BA &amp; CAB contributions  (reviewed)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 API e2e Business Scenario and UC extended (SM &amp; Onboarding)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Catalyst referenced in NFV (requests to document revenue management in overview slide)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 Customer – reviewed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 rot="3736680">
            <a:off x="429419" y="1496219"/>
            <a:ext cx="2370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Project </a:t>
            </a:r>
          </a:p>
          <a:p>
            <a:pPr eaLnBrk="1" hangingPunct="1"/>
            <a:r>
              <a:rPr lang="en-US" altLang="en-US" sz="2400"/>
              <a:t>Objectives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 rot="3623767">
            <a:off x="84931" y="3405982"/>
            <a:ext cx="2625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Action Week Objectives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 rot="3623767">
            <a:off x="443706" y="5371307"/>
            <a:ext cx="18065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Where do you need help?</a:t>
            </a:r>
          </a:p>
        </p:txBody>
      </p:sp>
    </p:spTree>
    <p:extLst>
      <p:ext uri="{BB962C8B-B14F-4D97-AF65-F5344CB8AC3E}">
        <p14:creationId xmlns:p14="http://schemas.microsoft.com/office/powerpoint/2010/main" val="178345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Fraud Management</a:t>
            </a:r>
            <a:br>
              <a:rPr lang="en-US" dirty="0" smtClean="0"/>
            </a:br>
            <a:r>
              <a:rPr lang="en-US" sz="2000" dirty="0" smtClean="0"/>
              <a:t>AW WRAP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Raul Azevedo</a:t>
            </a:r>
            <a:endParaRPr lang="en-US" dirty="0"/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8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320801"/>
            <a:ext cx="8094689" cy="443917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3600" dirty="0" smtClean="0"/>
              <a:t>“This is a young team… not really a team of young’s…”</a:t>
            </a:r>
          </a:p>
          <a:p>
            <a:endParaRPr lang="en-US" sz="3600" dirty="0"/>
          </a:p>
          <a:p>
            <a:r>
              <a:rPr lang="en-US" sz="3600" dirty="0" smtClean="0"/>
              <a:t>“Let’s make an </a:t>
            </a:r>
            <a:r>
              <a:rPr lang="en-US" sz="3600" i="1" dirty="0" smtClean="0"/>
              <a:t>How To Web Page for</a:t>
            </a:r>
            <a:r>
              <a:rPr lang="en-US" sz="3600" dirty="0" smtClean="0"/>
              <a:t> Fraud Maturity Model and make it easily to adopt as a </a:t>
            </a:r>
            <a:r>
              <a:rPr lang="en-US" sz="3600" i="1" dirty="0" smtClean="0"/>
              <a:t>thanksgiving turkey recipe in a How To </a:t>
            </a:r>
            <a:r>
              <a:rPr lang="en-US" sz="3600" dirty="0" smtClean="0"/>
              <a:t>website</a:t>
            </a:r>
            <a:r>
              <a:rPr lang="en-US" sz="3600" i="1" dirty="0" smtClean="0"/>
              <a:t>!</a:t>
            </a:r>
            <a:r>
              <a:rPr lang="en-US" sz="3600" dirty="0" smtClean="0"/>
              <a:t> 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414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4575" y="10763"/>
            <a:ext cx="5931988" cy="972796"/>
          </a:xfrm>
        </p:spPr>
        <p:txBody>
          <a:bodyPr/>
          <a:lstStyle/>
          <a:p>
            <a:r>
              <a:rPr lang="en-US" dirty="0" smtClean="0"/>
              <a:t>Fraud Management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916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Launch and analyze TMF Fraud Survey 2014;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Evolve FM Maturity Model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58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/>
                        <a:t>Status and preview of Fraud Survey results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/>
                        <a:t>Discuss</a:t>
                      </a:r>
                      <a:r>
                        <a:rPr lang="en-US" sz="1800" baseline="0" dirty="0" smtClean="0"/>
                        <a:t> how security and FM can work together to tackle the growing threat of hacking as a Fraud enabler and NFV and SDNs as potential new risks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Present and discuss feasibility of developing </a:t>
                      </a:r>
                      <a:r>
                        <a:rPr lang="en-US" sz="1800" baseline="0" dirty="0" err="1" smtClean="0"/>
                        <a:t>Revenue@Risk</a:t>
                      </a:r>
                      <a:r>
                        <a:rPr lang="en-US" sz="1800" baseline="0" dirty="0" smtClean="0"/>
                        <a:t> forecast model within RMI</a:t>
                      </a:r>
                      <a:endParaRPr lang="en-US" sz="1800" dirty="0" smtClean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800" baseline="0" dirty="0" smtClean="0"/>
                        <a:t>Status and hands on session on FMMM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07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u="sng" baseline="0" dirty="0" smtClean="0">
                          <a:solidFill>
                            <a:schemeClr val="tx1"/>
                          </a:solidFill>
                        </a:rPr>
                        <a:t>CSPs and vendors with good insight on Telecommunications Fraud and/or Risk Management are welcome to the project and to these sessions in particular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u="sng" baseline="0" dirty="0" smtClean="0">
                          <a:solidFill>
                            <a:schemeClr val="tx1"/>
                          </a:solidFill>
                        </a:rPr>
                        <a:t>Security and Risk Management knowledgeable people (join meeting already arranged with Security Team and Revenue Assurance) are also welcome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36680">
            <a:off x="429976" y="1572162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8" name="TextBox 7"/>
          <p:cNvSpPr txBox="1"/>
          <p:nvPr/>
        </p:nvSpPr>
        <p:spPr>
          <a:xfrm rot="3623767">
            <a:off x="301926" y="5579721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Where do you need help?</a:t>
            </a:r>
          </a:p>
        </p:txBody>
      </p:sp>
    </p:spTree>
    <p:extLst>
      <p:ext uri="{BB962C8B-B14F-4D97-AF65-F5344CB8AC3E}">
        <p14:creationId xmlns:p14="http://schemas.microsoft.com/office/powerpoint/2010/main" val="960725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1850" y="1408447"/>
          <a:ext cx="8662085" cy="417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572"/>
                <a:gridCol w="6701264"/>
                <a:gridCol w="1186249"/>
              </a:tblGrid>
              <a:tr h="8285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11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FMMM V2 consolidated and automated ready for final testing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Sep</a:t>
                      </a:r>
                      <a:r>
                        <a:rPr lang="en-US" sz="1400" baseline="0" dirty="0" smtClean="0"/>
                        <a:t> 14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0773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Survey closed and data extracted to feed report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Survey report ready</a:t>
                      </a:r>
                      <a:r>
                        <a:rPr lang="en-US" baseline="0" dirty="0" smtClean="0"/>
                        <a:t> by the end of  the charter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Sep</a:t>
                      </a:r>
                      <a:r>
                        <a:rPr lang="en-US" sz="1400" baseline="0" dirty="0" smtClean="0"/>
                        <a:t> 14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dirty="0" smtClean="0"/>
                        <a:t>31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Oct</a:t>
                      </a:r>
                      <a:r>
                        <a:rPr lang="en-US" sz="1400" baseline="0" dirty="0" smtClean="0"/>
                        <a:t> 14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90773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Uncharted</a:t>
                      </a:r>
                      <a:r>
                        <a:rPr lang="en-US" baseline="0" dirty="0" smtClean="0"/>
                        <a:t> deliverables: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Use cases defined to address the need to strengthen collaboration between Fraud Management and Security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Define next charter scope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</a:t>
                      </a:r>
                      <a:r>
                        <a:rPr lang="en-US" sz="1400" baseline="30000" dirty="0" smtClean="0"/>
                        <a:t>th</a:t>
                      </a:r>
                      <a:r>
                        <a:rPr lang="en-US" sz="1400" dirty="0" smtClean="0"/>
                        <a:t> Sep</a:t>
                      </a:r>
                      <a:r>
                        <a:rPr lang="en-US" sz="1400" baseline="0" dirty="0" smtClean="0"/>
                        <a:t>14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937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Title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21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Advance the information framework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to support new requirements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Review contributions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On going work (Metrics, EP)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Joint meeting with C&amp;B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400" dirty="0" smtClean="0"/>
                        <a:t>Reviewed multiple C&amp;B related contributions and agreed on future work</a:t>
                      </a:r>
                      <a:r>
                        <a:rPr lang="en-US" sz="2400" baseline="0" dirty="0" smtClean="0"/>
                        <a:t> plan with C&amp;B team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000" baseline="0" dirty="0" smtClean="0"/>
                        <a:t>Billing Account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000" baseline="0" dirty="0" smtClean="0"/>
                        <a:t>Customer Account Balance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lang="en-US" sz="2000" baseline="0" dirty="0" smtClean="0"/>
                        <a:t>NFV billing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736680">
            <a:off x="429976" y="1495962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3623767">
            <a:off x="84738" y="3405934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962320">
            <a:off x="177740" y="4643393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6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3397689889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Energy</a:t>
            </a:r>
            <a:br>
              <a:rPr lang="en-US" dirty="0" smtClean="0"/>
            </a:br>
            <a:r>
              <a:rPr lang="en-US" sz="2000" dirty="0" err="1" smtClean="0"/>
              <a:t>BaseN</a:t>
            </a:r>
            <a:r>
              <a:rPr lang="en-US" sz="2000" dirty="0" smtClean="0"/>
              <a:t>, Infonova, ESRI, TOA, Ericsson, University of </a:t>
            </a:r>
            <a:r>
              <a:rPr lang="en-US" sz="2000" dirty="0" err="1" smtClean="0"/>
              <a:t>Bermingham</a:t>
            </a:r>
            <a:r>
              <a:rPr lang="en-US" sz="2000" dirty="0" smtClean="0"/>
              <a:t>, Enterprise Architects as a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Presenter</a:t>
            </a:r>
          </a:p>
          <a:p>
            <a:r>
              <a:rPr lang="en-US" dirty="0"/>
              <a:t>July 21,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94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Title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6849" y="1014535"/>
          <a:ext cx="7959776" cy="508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Continue Development of Energy Community in TMF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Attract new members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AT" sz="2400" b="0" baseline="0" dirty="0" smtClean="0">
                          <a:solidFill>
                            <a:schemeClr val="tx1"/>
                          </a:solidFill>
                        </a:rPr>
                        <a:t>Market </a:t>
                      </a:r>
                      <a:r>
                        <a:rPr lang="de-AT" sz="2400" b="0" baseline="0" dirty="0" err="1" smtClean="0">
                          <a:solidFill>
                            <a:schemeClr val="tx1"/>
                          </a:solidFill>
                        </a:rPr>
                        <a:t>output</a:t>
                      </a:r>
                      <a:r>
                        <a:rPr lang="de-AT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2400" b="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AT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AT" sz="2400" b="0" baseline="0" dirty="0" err="1" smtClean="0">
                          <a:solidFill>
                            <a:schemeClr val="tx1"/>
                          </a:solidFill>
                        </a:rPr>
                        <a:t>accomplishment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Review project-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dirty="0" smtClean="0"/>
                        <a:t>member status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e-AT" sz="2400" baseline="0" dirty="0" err="1" smtClean="0"/>
                        <a:t>Ignite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aseline="0" dirty="0" err="1" smtClean="0"/>
                        <a:t>new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aseline="0" dirty="0" err="1" smtClean="0"/>
                        <a:t>Catalyst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aseline="0" dirty="0" err="1" smtClean="0"/>
                        <a:t>for</a:t>
                      </a:r>
                      <a:r>
                        <a:rPr lang="de-AT" sz="2400" baseline="0" dirty="0" smtClean="0"/>
                        <a:t> SJ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de-AT" sz="2400" baseline="0" dirty="0" err="1" smtClean="0"/>
                        <a:t>Distribute</a:t>
                      </a:r>
                      <a:r>
                        <a:rPr lang="de-AT" sz="2400" baseline="0" dirty="0" smtClean="0"/>
                        <a:t> </a:t>
                      </a:r>
                      <a:r>
                        <a:rPr lang="de-AT" sz="2400" baseline="0" dirty="0" err="1" smtClean="0"/>
                        <a:t>work</a:t>
                      </a:r>
                      <a:endParaRPr lang="en-US" sz="2400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plan and Action items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Roadmap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SJ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Project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Catalyst</a:t>
                      </a:r>
                      <a:endParaRPr lang="de-AT" sz="2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Learnt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</a:t>
                      </a:r>
                      <a:r>
                        <a:rPr lang="de-AT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de-AT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engagements</a:t>
                      </a: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2265661">
            <a:off x="212787" y="1463416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2400" dirty="0" smtClean="0"/>
              <a:t>Project </a:t>
            </a:r>
          </a:p>
          <a:p>
            <a:pPr algn="ctr"/>
            <a:r>
              <a:rPr lang="en-US" sz="2400" dirty="0" smtClean="0"/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 rot="2249888">
            <a:off x="111490" y="3134835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2400" dirty="0" smtClean="0"/>
              <a:t>Action Week Objectives</a:t>
            </a:r>
          </a:p>
        </p:txBody>
      </p:sp>
      <p:sp>
        <p:nvSpPr>
          <p:cNvPr id="7" name="TextBox 6"/>
          <p:cNvSpPr txBox="1"/>
          <p:nvPr/>
        </p:nvSpPr>
        <p:spPr>
          <a:xfrm rot="2404765">
            <a:off x="177740" y="4841699"/>
            <a:ext cx="2729974" cy="62473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1908528628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Smart Cities Conference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Frameworx</a:t>
                      </a:r>
                      <a:r>
                        <a:rPr lang="de-AT" baseline="0" dirty="0" smtClean="0"/>
                        <a:t> Mapping </a:t>
                      </a:r>
                      <a:r>
                        <a:rPr lang="de-AT" baseline="0" dirty="0" err="1" smtClean="0"/>
                        <a:t>for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Utilties</a:t>
                      </a:r>
                      <a:r>
                        <a:rPr lang="de-AT" baseline="0" dirty="0" smtClean="0"/>
                        <a:t> (</a:t>
                      </a:r>
                      <a:r>
                        <a:rPr lang="de-AT" baseline="0" dirty="0" err="1" smtClean="0"/>
                        <a:t>ctd</a:t>
                      </a:r>
                      <a:r>
                        <a:rPr lang="de-AT" baseline="0" dirty="0" smtClean="0"/>
                        <a:t>.)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Liason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leading industry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councils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227301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90" y="2329841"/>
            <a:ext cx="4481927" cy="3219189"/>
          </a:xfrm>
        </p:spPr>
        <p:txBody>
          <a:bodyPr/>
          <a:lstStyle/>
          <a:p>
            <a:r>
              <a:rPr lang="en-US" sz="3200" dirty="0" smtClean="0"/>
              <a:t>Revenue Assurance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Participants: </a:t>
            </a:r>
            <a:r>
              <a:rPr lang="en-US" sz="2400" dirty="0" err="1"/>
              <a:t>Tomsawyer</a:t>
            </a:r>
            <a:r>
              <a:rPr lang="en-US" sz="2400" dirty="0"/>
              <a:t>, Mediacom, China Unicom</a:t>
            </a:r>
            <a:br>
              <a:rPr lang="en-US" sz="2400" dirty="0"/>
            </a:br>
            <a:r>
              <a:rPr lang="en-US" sz="2400" dirty="0" err="1" smtClean="0"/>
              <a:t>Wedo</a:t>
            </a:r>
            <a:r>
              <a:rPr lang="en-US" sz="2400" dirty="0"/>
              <a:t>, </a:t>
            </a:r>
            <a:r>
              <a:rPr lang="en-US" sz="2400" dirty="0" smtClean="0"/>
              <a:t>cVidya, </a:t>
            </a:r>
            <a:r>
              <a:rPr lang="en-US" sz="2400" dirty="0" err="1"/>
              <a:t>Bae</a:t>
            </a:r>
            <a:r>
              <a:rPr lang="en-US" sz="2400" dirty="0"/>
              <a:t> Systems, </a:t>
            </a:r>
            <a:r>
              <a:rPr lang="en-US" sz="2400" dirty="0" err="1"/>
              <a:t>TeliaSonera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473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626" y="1933731"/>
            <a:ext cx="8094689" cy="3597639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800" dirty="0" smtClean="0"/>
              <a:t>“Sorry, in RA we are serious people without any sense of humor whatsoever.”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									</a:t>
            </a:r>
            <a:r>
              <a:rPr lang="en-US" sz="2000" i="1" dirty="0" smtClean="0"/>
              <a:t>Anonymous 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4122100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4575" y="10763"/>
            <a:ext cx="5931988" cy="972796"/>
          </a:xfrm>
        </p:spPr>
        <p:txBody>
          <a:bodyPr/>
          <a:lstStyle/>
          <a:p>
            <a:r>
              <a:rPr lang="en-US" dirty="0" smtClean="0"/>
              <a:t>Revenue Assurance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6849" y="849280"/>
          <a:ext cx="7959776" cy="580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2898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Create,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promote and divulge  industry best practices,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 facto standards, and knowledge for Revenue Assurance activities and practitioners</a:t>
                      </a:r>
                      <a:endParaRPr lang="en-US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772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Moving from the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to the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How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/>
                        <a:t>Creating methodology and methods to apply the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Revenue Assurance </a:t>
                      </a:r>
                      <a:r>
                        <a:rPr lang="en-US" sz="2000" baseline="0" dirty="0" smtClean="0"/>
                        <a:t>best practices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/>
                        <a:t>Creating a </a:t>
                      </a:r>
                      <a:r>
                        <a:rPr lang="en-US" sz="2000" u="sng" baseline="0" dirty="0" smtClean="0"/>
                        <a:t>relevant</a:t>
                      </a:r>
                      <a:r>
                        <a:rPr lang="en-US" sz="2000" baseline="0" dirty="0" smtClean="0"/>
                        <a:t> RA survey for 2014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aseline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13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u="none" baseline="0" dirty="0" smtClean="0">
                          <a:solidFill>
                            <a:schemeClr val="tx1"/>
                          </a:solidFill>
                        </a:rPr>
                        <a:t>Revision of GB941-A RA standard KPIs, and addition of new metrics that link to the RA risk and coverage models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u="none" baseline="0" dirty="0" smtClean="0">
                          <a:solidFill>
                            <a:schemeClr val="tx1"/>
                          </a:solidFill>
                        </a:rPr>
                        <a:t>Review and preparation of RA survey for 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3736680">
            <a:off x="93996" y="1636028"/>
            <a:ext cx="2369559" cy="702177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Project </a:t>
            </a:r>
          </a:p>
          <a:p>
            <a:r>
              <a:rPr lang="en-US" sz="2400" dirty="0" smtClean="0"/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 rot="3623767">
            <a:off x="172969" y="3614481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 smtClean="0"/>
              <a:t>Action Week Objectives</a:t>
            </a:r>
          </a:p>
        </p:txBody>
      </p:sp>
      <p:sp>
        <p:nvSpPr>
          <p:cNvPr id="8" name="TextBox 7"/>
          <p:cNvSpPr txBox="1"/>
          <p:nvPr/>
        </p:nvSpPr>
        <p:spPr>
          <a:xfrm rot="3623767">
            <a:off x="272630" y="5645895"/>
            <a:ext cx="2625658" cy="42346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400" dirty="0"/>
              <a:t>Accomplishment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4796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43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1201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Updated</a:t>
                      </a:r>
                      <a:r>
                        <a:rPr lang="en-US" baseline="0" dirty="0" smtClean="0"/>
                        <a:t> GB941-A (including, risk, coverage, and cost metrics)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2014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 survey questionnaire for 2014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2014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Always- RA experts,</a:t>
                      </a: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Marketing, Marketing &amp; Marketing…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4522" y="6004269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3649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7811" y="2967335"/>
            <a:ext cx="8148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the WINNERS are…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51" y="408117"/>
            <a:ext cx="1494851" cy="22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0169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583" y="-2816"/>
            <a:ext cx="5931988" cy="972796"/>
          </a:xfrm>
        </p:spPr>
        <p:txBody>
          <a:bodyPr/>
          <a:lstStyle/>
          <a:p>
            <a:r>
              <a:rPr lang="en-GB" dirty="0" smtClean="0"/>
              <a:t>Next Action Week!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92221" y="1906621"/>
            <a:ext cx="7431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Hotel:  Hotel </a:t>
            </a:r>
            <a:r>
              <a:rPr lang="en-US" sz="3600" b="1" dirty="0" err="1">
                <a:solidFill>
                  <a:schemeClr val="tx2"/>
                </a:solidFill>
              </a:rPr>
              <a:t>Cascasi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Miragem</a:t>
            </a:r>
            <a:endParaRPr lang="en-GB" sz="3600" b="1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 </a:t>
            </a:r>
            <a:endParaRPr lang="en-GB" sz="3600" b="1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City: </a:t>
            </a:r>
            <a:r>
              <a:rPr lang="en-US" sz="3600" b="1" dirty="0" err="1">
                <a:solidFill>
                  <a:schemeClr val="tx2"/>
                </a:solidFill>
              </a:rPr>
              <a:t>Cascais</a:t>
            </a:r>
            <a:r>
              <a:rPr lang="en-US" sz="3600" b="1" dirty="0">
                <a:solidFill>
                  <a:schemeClr val="tx2"/>
                </a:solidFill>
              </a:rPr>
              <a:t>, Portugal </a:t>
            </a:r>
            <a:endParaRPr lang="en-GB" sz="3600" b="1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 </a:t>
            </a:r>
            <a:endParaRPr lang="en-GB" sz="3600" b="1" dirty="0">
              <a:solidFill>
                <a:schemeClr val="tx2"/>
              </a:solidFill>
            </a:endParaRPr>
          </a:p>
          <a:p>
            <a:r>
              <a:rPr lang="en-US" sz="3600" b="1" dirty="0">
                <a:solidFill>
                  <a:schemeClr val="tx2"/>
                </a:solidFill>
              </a:rPr>
              <a:t>Date: February </a:t>
            </a:r>
            <a:r>
              <a:rPr lang="en-US" sz="3600" b="1" dirty="0" smtClean="0">
                <a:solidFill>
                  <a:schemeClr val="tx2"/>
                </a:solidFill>
              </a:rPr>
              <a:t>9-13 2015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5339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4312" y="1752600"/>
            <a:ext cx="8572529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HTTP://WWW.TMFORUM.ORG/Community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Collaboration Program Centre -&gt; Project Workspace - &gt; Documents -&gt; Team Action Week -&gt; TAW Morristown 2014 -&gt; Wrap Up Presentations</a:t>
            </a:r>
          </a:p>
          <a:p>
            <a:endParaRPr lang="en-US" sz="1400" dirty="0" smtClean="0">
              <a:hlinkClick r:id=""/>
            </a:endParaRPr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collab.tmforum.org/sf/docman/do/listDocuments/projects.collaboration_program_centre/docman.root.team_action_week.taw_morristown_2014.wrap_up_presentations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6889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2424" y="148549"/>
            <a:ext cx="5931988" cy="972796"/>
          </a:xfrm>
        </p:spPr>
        <p:txBody>
          <a:bodyPr/>
          <a:lstStyle/>
          <a:p>
            <a:r>
              <a:rPr lang="en-US" dirty="0" smtClean="0"/>
              <a:t>Top 3 </a:t>
            </a:r>
            <a:r>
              <a:rPr lang="en-US" dirty="0" err="1" smtClean="0"/>
              <a:t>Fx</a:t>
            </a:r>
            <a:r>
              <a:rPr lang="en-US" smtClean="0"/>
              <a:t> Deliverables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34714" y="1421148"/>
          <a:ext cx="8079698" cy="527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86"/>
                <a:gridCol w="5622471"/>
                <a:gridCol w="1228241"/>
              </a:tblGrid>
              <a:tr h="86485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Deliverable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Delivery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89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Prioritized list of items</a:t>
                      </a:r>
                      <a:r>
                        <a:rPr lang="en-US" baseline="0" dirty="0" smtClean="0"/>
                        <a:t> on reviewing and aligning Engaged Party domain across SID and </a:t>
                      </a:r>
                      <a:r>
                        <a:rPr lang="en-US" baseline="0" dirty="0" err="1" smtClean="0"/>
                        <a:t>eTOM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Start analyzing the EP ABEs to enhance/refine their initial (preliminary) content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Fx</a:t>
                      </a:r>
                      <a:r>
                        <a:rPr lang="en-US" dirty="0" smtClean="0"/>
                        <a:t> 14.5</a:t>
                      </a:r>
                      <a:r>
                        <a:rPr lang="en-US" baseline="0" dirty="0" smtClean="0"/>
                        <a:t> (15.0)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Adding</a:t>
                      </a:r>
                      <a:r>
                        <a:rPr lang="en-US" baseline="0" dirty="0" smtClean="0"/>
                        <a:t> examples on how to instantiate the metrics model for real world scenarios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Fx</a:t>
                      </a:r>
                      <a:r>
                        <a:rPr lang="en-US" baseline="0" dirty="0" smtClean="0"/>
                        <a:t> 14.5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0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 contributions into</a:t>
                      </a:r>
                      <a:r>
                        <a:rPr lang="en-US" baseline="0" dirty="0" smtClean="0"/>
                        <a:t> next Frameworx version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Fx14.5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5617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Always </a:t>
                      </a:r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3623767">
            <a:off x="10619" y="6039438"/>
            <a:ext cx="2625658" cy="55251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2000" dirty="0" smtClean="0"/>
              <a:t>Additional help needed?</a:t>
            </a:r>
          </a:p>
        </p:txBody>
      </p:sp>
    </p:spTree>
    <p:extLst>
      <p:ext uri="{BB962C8B-B14F-4D97-AF65-F5344CB8AC3E}">
        <p14:creationId xmlns:p14="http://schemas.microsoft.com/office/powerpoint/2010/main" val="1703767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3675" y="3227388"/>
            <a:ext cx="4481513" cy="1306512"/>
          </a:xfrm>
        </p:spPr>
        <p:txBody>
          <a:bodyPr/>
          <a:lstStyle/>
          <a:p>
            <a:pPr eaLnBrk="1" hangingPunct="1"/>
            <a: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Application Framework</a:t>
            </a:r>
            <a:br>
              <a:rPr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/>
            </a:r>
            <a:b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</a:br>
            <a:r>
              <a:rPr altLang="en-US" sz="2000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Ericsson, Orange </a:t>
            </a:r>
            <a:endParaRPr altLang="en-US" smtClean="0">
              <a:latin typeface="Arial Rounded MT Bold" panose="020F07040305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5748338"/>
            <a:ext cx="4740275" cy="80168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/>
          </a:p>
          <a:p>
            <a:pPr fontAlgn="auto">
              <a:spcAft>
                <a:spcPts val="0"/>
              </a:spcAft>
              <a:defRPr/>
            </a:pPr>
            <a:r>
              <a:rPr/>
              <a:t>July </a:t>
            </a:r>
            <a:r>
              <a:rPr smtClean="0"/>
              <a:t>24, 2014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4112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22513" y="-22225"/>
            <a:ext cx="5932487" cy="9731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 Rounded MT Bold" panose="020F0704030504030204" pitchFamily="34" charset="0"/>
                <a:cs typeface="Arial Rounded MT Bold" panose="020F0704030504030204" pitchFamily="34" charset="0"/>
              </a:rPr>
              <a:t>Application  Framework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6849" y="849280"/>
          <a:ext cx="7959776" cy="479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72"/>
                <a:gridCol w="5936104"/>
              </a:tblGrid>
              <a:tr h="149759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vert="vert" anchor="ctr">
                    <a:lnB w="38100" cmpd="sng"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Create a functional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de-composition out of the applications in Application Framework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0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dirty="0" smtClean="0"/>
                        <a:t>Establish Guiding principles for Phase 2 of the func.de-comp.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Commencement of Phase 2 work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aseline="0" dirty="0" smtClean="0"/>
                        <a:t>Plan of actions for Rel.14.5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8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dirty="0" smtClean="0"/>
                        <a:t>&gt; O</a:t>
                      </a:r>
                      <a:r>
                        <a:rPr lang="en-US" sz="2400" baseline="0" dirty="0" smtClean="0"/>
                        <a:t>bjectives fulfilled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4" name="TextBox 3"/>
          <p:cNvSpPr txBox="1">
            <a:spLocks noChangeArrowheads="1"/>
          </p:cNvSpPr>
          <p:nvPr/>
        </p:nvSpPr>
        <p:spPr bwMode="auto">
          <a:xfrm rot="3736680">
            <a:off x="429419" y="1496219"/>
            <a:ext cx="2370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2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q"/>
              <a:defRPr sz="20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Project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 rot="3623767">
            <a:off x="84931" y="3405982"/>
            <a:ext cx="2625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2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q"/>
              <a:defRPr sz="20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Action Week Objectives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 rot="2962320">
            <a:off x="177801" y="4643437"/>
            <a:ext cx="27305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2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q"/>
              <a:defRPr sz="20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1600">
                <a:solidFill>
                  <a:srgbClr val="4747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tx1"/>
                </a:solidFill>
              </a:rPr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27586322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M Forum Theme 2011">
  <a:themeElements>
    <a:clrScheme name="TMForum Color Mode 2013">
      <a:dk1>
        <a:srgbClr val="262626"/>
      </a:dk1>
      <a:lt1>
        <a:srgbClr val="FFFFFF"/>
      </a:lt1>
      <a:dk2>
        <a:srgbClr val="172E7D"/>
      </a:dk2>
      <a:lt2>
        <a:srgbClr val="F2F2F2"/>
      </a:lt2>
      <a:accent1>
        <a:srgbClr val="EF5E18"/>
      </a:accent1>
      <a:accent2>
        <a:srgbClr val="F0601A"/>
      </a:accent2>
      <a:accent3>
        <a:srgbClr val="000080"/>
      </a:accent3>
      <a:accent4>
        <a:srgbClr val="D84291"/>
      </a:accent4>
      <a:accent5>
        <a:srgbClr val="B72927"/>
      </a:accent5>
      <a:accent6>
        <a:srgbClr val="87B50E"/>
      </a:accent6>
      <a:hlink>
        <a:srgbClr val="00B0F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SzPct val="125000"/>
          <a:buFont typeface="Wingdings" pitchFamily="2" charset="2"/>
          <a:buNone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2583</Words>
  <Application>Microsoft Office PowerPoint</Application>
  <PresentationFormat>On-screen Show (4:3)</PresentationFormat>
  <Paragraphs>554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Arial Rounded MT Bold</vt:lpstr>
      <vt:lpstr>Courier New</vt:lpstr>
      <vt:lpstr>Univers LT Std 55</vt:lpstr>
      <vt:lpstr>Wingdings</vt:lpstr>
      <vt:lpstr>TM Forum Theme 2011</vt:lpstr>
      <vt:lpstr>Wrap UP </vt:lpstr>
      <vt:lpstr>PowerPoint Presentation</vt:lpstr>
      <vt:lpstr>Where Slides are on the WEB?</vt:lpstr>
      <vt:lpstr>Information Framework Two Minute Synopsis Orange, Amdocs Huawei, Infonova, Ericsson</vt:lpstr>
      <vt:lpstr>Quote</vt:lpstr>
      <vt:lpstr>Project Title</vt:lpstr>
      <vt:lpstr>Top 3 Fx Deliverables</vt:lpstr>
      <vt:lpstr>Application Framework  Ericsson, Orange </vt:lpstr>
      <vt:lpstr>Application  Framework</vt:lpstr>
      <vt:lpstr>Top 3 Fx Deliverables</vt:lpstr>
      <vt:lpstr>Business Process Framework  Ericsson, Orange, Huawei,  Infonova, Amdocs,  </vt:lpstr>
      <vt:lpstr>Quote</vt:lpstr>
      <vt:lpstr>Application  Framework</vt:lpstr>
      <vt:lpstr>Top 3 Fx Deliverables</vt:lpstr>
      <vt:lpstr>Integration Program Two Minute Synopsis Participating Companies</vt:lpstr>
      <vt:lpstr>Quote</vt:lpstr>
      <vt:lpstr>Project Title</vt:lpstr>
      <vt:lpstr>Top 3 Fx Deliverables</vt:lpstr>
      <vt:lpstr>Internet of Things Two Minute Synopsis Participating Companies</vt:lpstr>
      <vt:lpstr>Quote</vt:lpstr>
      <vt:lpstr>New this week - Internet of Things </vt:lpstr>
      <vt:lpstr>Top 3  Deliverables</vt:lpstr>
      <vt:lpstr>Digital Health Catalyst Two Minute Synopsis Ericsson, BaseN, Verizon, ISPM, </vt:lpstr>
      <vt:lpstr>Project Title</vt:lpstr>
      <vt:lpstr>Top 3 Fx Deliverables</vt:lpstr>
      <vt:lpstr>OD API - Open Digital Business Scenarios and Use Cases Two Minute Synopsis</vt:lpstr>
      <vt:lpstr>Quote</vt:lpstr>
      <vt:lpstr>Digital Business Scenarios and Use Cases </vt:lpstr>
      <vt:lpstr>Catalog Management Two Minute Synopsis Ericsson, Cisco, Sigma Systems</vt:lpstr>
      <vt:lpstr>Quote</vt:lpstr>
      <vt:lpstr>Catalog Management</vt:lpstr>
      <vt:lpstr>Top 3 Fx Deliverables</vt:lpstr>
      <vt:lpstr>NFV/Zoom Two Minute Synopsis Participating Companies</vt:lpstr>
      <vt:lpstr>Quote</vt:lpstr>
      <vt:lpstr>PowerPoint Presentation</vt:lpstr>
      <vt:lpstr>Top 3 Fx Deliverables</vt:lpstr>
      <vt:lpstr>Security &amp; Privacy</vt:lpstr>
      <vt:lpstr>PowerPoint Presentation</vt:lpstr>
      <vt:lpstr>Security &amp; Privacy</vt:lpstr>
      <vt:lpstr>Top 3 Fx Deliverables</vt:lpstr>
      <vt:lpstr>Data Analytics Two Minute Synopsis Orange, PLDT, China Mobile, BAE Systems, Oracle, Verizon, Cliintel, TEOCO, Ericsson, Parstream, CSG, Huawei, ESRI, cVidya</vt:lpstr>
      <vt:lpstr>Quote</vt:lpstr>
      <vt:lpstr>Project Title</vt:lpstr>
      <vt:lpstr>Top 3 Fx Deliverables</vt:lpstr>
      <vt:lpstr>Customer Experience Management Two Minute Synopsis Ericsson, Huawei, Oracle, Indra, Bolgiaten, BAE, TEOCO, PLDT, Orange, Cliintel, TeliaSonera…</vt:lpstr>
      <vt:lpstr>Quote</vt:lpstr>
      <vt:lpstr>Customer Experience Management</vt:lpstr>
      <vt:lpstr>Top 3 Fx Deliverables</vt:lpstr>
      <vt:lpstr>Metrics Fest Two Minute Synopsis  BAE Systems, PLDT, Huawei, WeDo, Ericsson, Oracle, Orange, Cliintel</vt:lpstr>
      <vt:lpstr>Quote</vt:lpstr>
      <vt:lpstr>Project Title</vt:lpstr>
      <vt:lpstr>Top 3 Fx Deliverables</vt:lpstr>
      <vt:lpstr>Revenue Management  Charging &amp; Billing (C&amp;B) Two Minute Synopsis</vt:lpstr>
      <vt:lpstr>Quote</vt:lpstr>
      <vt:lpstr>RM - Charging &amp; Billing (C&amp;B)</vt:lpstr>
      <vt:lpstr>Fraud Management AW WRAP UP</vt:lpstr>
      <vt:lpstr>Quote</vt:lpstr>
      <vt:lpstr>Fraud Management</vt:lpstr>
      <vt:lpstr>Top 3 Deliverables</vt:lpstr>
      <vt:lpstr>Smart Energy BaseN, Infonova, ESRI, TOA, Ericsson, University of Bermingham, Enterprise Architects as a Service</vt:lpstr>
      <vt:lpstr>Project Title</vt:lpstr>
      <vt:lpstr>Top 3 Fx Deliverables</vt:lpstr>
      <vt:lpstr>Revenue Assurance  Participants: Tomsawyer, Mediacom, China Unicom Wedo, cVidya, Bae Systems, TeliaSonera.</vt:lpstr>
      <vt:lpstr>Quote</vt:lpstr>
      <vt:lpstr>Revenue Assurance</vt:lpstr>
      <vt:lpstr>Top Deliverables</vt:lpstr>
      <vt:lpstr>PowerPoint Presentation</vt:lpstr>
      <vt:lpstr>Next Action Week!</vt:lpstr>
      <vt:lpstr>THANK YOU!</vt:lpstr>
    </vt:vector>
  </TitlesOfParts>
  <Company>TMForum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_x0010_Richard _x0010_May</dc:creator>
  <cp:lastModifiedBy>Jenny Rottinger</cp:lastModifiedBy>
  <cp:revision>74</cp:revision>
  <dcterms:created xsi:type="dcterms:W3CDTF">2013-05-31T18:12:27Z</dcterms:created>
  <dcterms:modified xsi:type="dcterms:W3CDTF">2014-07-25T13:23:48Z</dcterms:modified>
</cp:coreProperties>
</file>